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73" r:id="rId2"/>
    <p:sldId id="281" r:id="rId3"/>
    <p:sldId id="280" r:id="rId4"/>
    <p:sldId id="278" r:id="rId5"/>
    <p:sldId id="279" r:id="rId6"/>
    <p:sldId id="272" r:id="rId7"/>
    <p:sldId id="271" r:id="rId8"/>
    <p:sldId id="270" r:id="rId9"/>
    <p:sldId id="267" r:id="rId10"/>
    <p:sldId id="268" r:id="rId11"/>
    <p:sldId id="265" r:id="rId12"/>
    <p:sldId id="266" r:id="rId13"/>
    <p:sldId id="257" r:id="rId14"/>
    <p:sldId id="260" r:id="rId15"/>
    <p:sldId id="276" r:id="rId16"/>
    <p:sldId id="275" r:id="rId17"/>
    <p:sldId id="269" r:id="rId18"/>
    <p:sldId id="261" r:id="rId19"/>
    <p:sldId id="263" r:id="rId20"/>
    <p:sldId id="262" r:id="rId21"/>
    <p:sldId id="259" r:id="rId22"/>
    <p:sldId id="264"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23" autoAdjust="0"/>
    <p:restoredTop sz="77331" autoAdjust="0"/>
  </p:normalViewPr>
  <p:slideViewPr>
    <p:cSldViewPr snapToGrid="0">
      <p:cViewPr varScale="1">
        <p:scale>
          <a:sx n="109" d="100"/>
          <a:sy n="109" d="100"/>
        </p:scale>
        <p:origin x="1326" y="9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22.07.2025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just" rtl="0">
              <a:spcBef>
                <a:spcPts val="0"/>
              </a:spcBef>
              <a:spcAft>
                <a:spcPts val="0"/>
              </a:spcAft>
              <a:buClr>
                <a:schemeClr val="dk1"/>
              </a:buClr>
              <a:buSzPts val="1000"/>
              <a:buFont typeface="Arial"/>
              <a:buNone/>
            </a:pPr>
            <a:r>
              <a:rPr lang="de-DE" sz="1200" dirty="0">
                <a:solidFill>
                  <a:srgbClr val="222222"/>
                </a:solidFill>
              </a:rPr>
              <a:t>Redezeit bietet eine Plattform für virtuelle Gesprächsformate zu gesellschaftlich relevanten Themen. Man kann sich das ganze ein </a:t>
            </a:r>
            <a:r>
              <a:rPr lang="de-DE" sz="1200" dirty="0" err="1">
                <a:solidFill>
                  <a:srgbClr val="222222"/>
                </a:solidFill>
              </a:rPr>
              <a:t>bischen</a:t>
            </a:r>
            <a:r>
              <a:rPr lang="de-DE" sz="1200" dirty="0">
                <a:solidFill>
                  <a:srgbClr val="222222"/>
                </a:solidFill>
              </a:rPr>
              <a:t> so vorstellen wie bei „Domian“ aus dem HR- Radio.</a:t>
            </a:r>
          </a:p>
          <a:p>
            <a:pPr marL="0" lvl="0" indent="0" algn="just" rtl="0">
              <a:spcBef>
                <a:spcPts val="0"/>
              </a:spcBef>
              <a:spcAft>
                <a:spcPts val="0"/>
              </a:spcAft>
              <a:buClr>
                <a:schemeClr val="dk1"/>
              </a:buClr>
              <a:buSzPts val="1000"/>
              <a:buFont typeface="Arial"/>
              <a:buNone/>
            </a:pPr>
            <a:r>
              <a:rPr lang="de-DE" sz="1200" dirty="0">
                <a:solidFill>
                  <a:srgbClr val="222222"/>
                </a:solidFill>
              </a:rPr>
              <a:t>Ein bestehendes Dashboard in Google </a:t>
            </a:r>
            <a:r>
              <a:rPr lang="de-DE" sz="1200" dirty="0" err="1">
                <a:solidFill>
                  <a:srgbClr val="222222"/>
                </a:solidFill>
              </a:rPr>
              <a:t>Looker</a:t>
            </a:r>
            <a:r>
              <a:rPr lang="de-DE" sz="1200" dirty="0">
                <a:solidFill>
                  <a:srgbClr val="222222"/>
                </a:solidFill>
              </a:rPr>
              <a:t> Studio liefert bereits Einblicke in Websitebesuche, Nutzerpfade und Besucherprofile. Ziel dieses Projekts ist es, diese Daten systematisch zu analysieren, um typische Nutzergruppen und wiederkehrende Nutzungsmuster zu identifizieren. Auf dieser Basis sollen strategische Handlungsempfehlungen entwickelt werden. Neben der Datenextraktion und Analyse ist eine Automatisierung der Berichterstattung mittels regelmäßiger Auswertungen geplant.</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0" lvl="0" indent="0" algn="just" rtl="0">
              <a:spcBef>
                <a:spcPts val="0"/>
              </a:spcBef>
              <a:spcAft>
                <a:spcPts val="0"/>
              </a:spcAft>
              <a:buClr>
                <a:schemeClr val="dk1"/>
              </a:buClr>
              <a:buSzPts val="1000"/>
              <a:buFont typeface="Arial"/>
              <a:buNone/>
            </a:pPr>
            <a:r>
              <a:rPr lang="de-DE" sz="1200" dirty="0">
                <a:solidFill>
                  <a:srgbClr val="222222"/>
                </a:solidFill>
              </a:rPr>
              <a:t>Aufgaben:</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Extraktion der zugrundeliegenden Daten aus Google </a:t>
            </a:r>
            <a:r>
              <a:rPr lang="de-DE" sz="1200" dirty="0" err="1">
                <a:solidFill>
                  <a:srgbClr val="222222"/>
                </a:solidFill>
              </a:rPr>
              <a:t>Looker</a:t>
            </a:r>
            <a:r>
              <a:rPr lang="de-DE" sz="12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Automatisierung der Datenabrufe und Erstellung wöchentlicher Berichte</a:t>
            </a:r>
            <a:endParaRPr lang="de-DE" sz="8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a:t>
            </a:fld>
            <a:endParaRPr lang="de-DE"/>
          </a:p>
        </p:txBody>
      </p:sp>
    </p:spTree>
    <p:extLst>
      <p:ext uri="{BB962C8B-B14F-4D97-AF65-F5344CB8AC3E}">
        <p14:creationId xmlns:p14="http://schemas.microsoft.com/office/powerpoint/2010/main" val="72682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dirty="0"/>
              <a:t>- </a:t>
            </a:r>
            <a:r>
              <a:rPr lang="de-DE" b="1" dirty="0"/>
              <a:t>Traffic</a:t>
            </a:r>
            <a:br>
              <a:rPr lang="de-DE" dirty="0"/>
            </a:br>
            <a:r>
              <a:rPr lang="de-DE" b="1" dirty="0"/>
              <a:t>„Dominant Desktop Traffic“</a:t>
            </a:r>
            <a:br>
              <a:rPr lang="de-DE" dirty="0"/>
            </a:br>
            <a:r>
              <a:rPr lang="de-DE" dirty="0"/>
              <a:t>Sehr hoher Desktop-Nutzeranteil (Ø 388,4), was auf eine überwiegend stationäre Nutzung hinweist.</a:t>
            </a:r>
          </a:p>
          <a:p>
            <a:r>
              <a:rPr lang="de-DE" b="1" dirty="0"/>
              <a:t>„Ausgewogener Mobile/Desktop Traffic“</a:t>
            </a:r>
            <a:br>
              <a:rPr lang="de-DE" dirty="0"/>
            </a:br>
            <a:r>
              <a:rPr lang="de-DE" dirty="0"/>
              <a:t>Vergleichbare Nutzungszahlen für Mobile (Ø 46,7) und Desktop (Ø 43,8), also eine ausgewogene Geräteverteilung.</a:t>
            </a:r>
          </a:p>
          <a:p>
            <a:r>
              <a:rPr lang="de-DE" b="1" dirty="0"/>
              <a:t>„Hoher Mobile Traffic“</a:t>
            </a:r>
            <a:br>
              <a:rPr lang="de-DE" dirty="0"/>
            </a:br>
            <a:r>
              <a:rPr lang="de-DE" dirty="0"/>
              <a:t>Deutlicher Fokus auf mobile Nutzung mit hohem Mobile-Wert (Ø 140,6), Desktop kaum relevant.</a:t>
            </a:r>
          </a:p>
          <a:p>
            <a:endParaRPr lang="de-DE" b="1" dirty="0"/>
          </a:p>
          <a:p>
            <a:r>
              <a:rPr lang="de-DE" b="1" dirty="0"/>
              <a:t>- Engagement-Verhalten</a:t>
            </a:r>
            <a:br>
              <a:rPr lang="de-DE" dirty="0"/>
            </a:br>
            <a:r>
              <a:rPr lang="de-DE" b="1" dirty="0"/>
              <a:t>„Stark engagierte Nutzer“</a:t>
            </a:r>
            <a:br>
              <a:rPr lang="de-DE" dirty="0"/>
            </a:br>
            <a:r>
              <a:rPr lang="de-DE" dirty="0"/>
              <a:t>Sehr viele Seitenaufrufe (Ø 252,9), lange Verweildauer (Ø 147,5 Sek.) und viele Seiten pro Sitzung (Ø 12,6) – typisch für intensive Nutzung.</a:t>
            </a:r>
          </a:p>
          <a:p>
            <a:r>
              <a:rPr lang="de-DE" b="1" dirty="0"/>
              <a:t>„Moderates Engagement“</a:t>
            </a:r>
            <a:br>
              <a:rPr lang="de-DE" dirty="0"/>
            </a:br>
            <a:r>
              <a:rPr lang="de-DE" dirty="0"/>
              <a:t>Solide Nutzung über alle Metriken hinweg – Seitenaufrufe (Ø 90), Verweildauer (Ø 90 Sek.), mittlere Tiefe pro Sitzung.</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410489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endParaRPr lang="de-DE" sz="1200" b="0" kern="1200" dirty="0">
              <a:solidFill>
                <a:schemeClr val="tx1"/>
              </a:solidFill>
              <a:effectLst/>
              <a:latin typeface="+mn-lt"/>
              <a:ea typeface="+mn-ea"/>
              <a:cs typeface="+mn-cs"/>
            </a:endParaRPr>
          </a:p>
          <a:p>
            <a:pPr algn="l">
              <a:buFont typeface="Arial" panose="020B0604020202020204" pitchFamily="34" charset="0"/>
              <a:buChar char="•"/>
            </a:pPr>
            <a:r>
              <a:rPr lang="de-DE" sz="1200" b="1" i="0" dirty="0">
                <a:solidFill>
                  <a:schemeClr val="bg2">
                    <a:lumMod val="25000"/>
                  </a:schemeClr>
                </a:solidFill>
                <a:effectLst/>
              </a:rPr>
              <a:t>„Desktop Nutzer, hohe Aktivität“</a:t>
            </a:r>
            <a:r>
              <a:rPr lang="de-DE" sz="12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200" b="1" i="0" dirty="0">
                <a:solidFill>
                  <a:schemeClr val="bg2">
                    <a:lumMod val="25000"/>
                  </a:schemeClr>
                </a:solidFill>
                <a:effectLst/>
              </a:rPr>
              <a:t>„Mobile Nutzer, hohe Verweildauer“</a:t>
            </a:r>
            <a:r>
              <a:rPr lang="de-DE" sz="12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200" b="1" i="0" dirty="0">
                <a:solidFill>
                  <a:schemeClr val="bg2">
                    <a:lumMod val="25000"/>
                  </a:schemeClr>
                </a:solidFill>
                <a:effectLst/>
              </a:rPr>
              <a:t>„Geringe Nutzerzahl &amp; Traffic“</a:t>
            </a:r>
            <a:r>
              <a:rPr lang="de-DE" sz="1200" b="0" i="0" dirty="0">
                <a:solidFill>
                  <a:schemeClr val="bg2">
                    <a:lumMod val="25000"/>
                  </a:schemeClr>
                </a:solidFill>
                <a:effectLst/>
              </a:rPr>
              <a:t>: Nutzerzahl (26,4), Sitzungen über Google/</a:t>
            </a:r>
            <a:r>
              <a:rPr lang="de-DE" sz="1200" b="0" i="0" dirty="0" err="1">
                <a:solidFill>
                  <a:schemeClr val="bg2">
                    <a:lumMod val="25000"/>
                  </a:schemeClr>
                </a:solidFill>
                <a:effectLst/>
              </a:rPr>
              <a:t>Direct</a:t>
            </a:r>
            <a:r>
              <a:rPr lang="de-DE" sz="1200" b="0" i="0" dirty="0">
                <a:solidFill>
                  <a:schemeClr val="bg2">
                    <a:lumMod val="25000"/>
                  </a:schemeClr>
                </a:solidFill>
                <a:effectLst/>
              </a:rPr>
              <a:t> (~12/~10)</a:t>
            </a:r>
          </a:p>
          <a:p>
            <a:pPr algn="l">
              <a:buFont typeface="Arial" panose="020B0604020202020204" pitchFamily="34" charset="0"/>
              <a:buChar char="•"/>
            </a:pPr>
            <a:r>
              <a:rPr lang="de-DE" sz="1200" b="1" i="0" dirty="0">
                <a:solidFill>
                  <a:schemeClr val="bg2">
                    <a:lumMod val="25000"/>
                  </a:schemeClr>
                </a:solidFill>
                <a:effectLst/>
              </a:rPr>
              <a:t>„Hoher Traffic &amp; Engagement“</a:t>
            </a:r>
            <a:r>
              <a:rPr lang="de-DE" sz="1200" b="0" i="0" dirty="0">
                <a:solidFill>
                  <a:schemeClr val="bg2">
                    <a:lumMod val="25000"/>
                  </a:schemeClr>
                </a:solidFill>
                <a:effectLst/>
              </a:rPr>
              <a:t>: Nutzer (76,1), Google-Traffic (55,8), Events (55,6)</a:t>
            </a:r>
          </a:p>
          <a:p>
            <a:pPr algn="l">
              <a:buFont typeface="Arial" panose="020B0604020202020204" pitchFamily="34" charset="0"/>
              <a:buChar char="•"/>
            </a:pPr>
            <a:r>
              <a:rPr lang="de-DE" sz="1200" b="1" i="0" dirty="0">
                <a:solidFill>
                  <a:schemeClr val="bg2">
                    <a:lumMod val="25000"/>
                  </a:schemeClr>
                </a:solidFill>
                <a:effectLst/>
              </a:rPr>
              <a:t>„Kurze bis mittlere Verweildauer“</a:t>
            </a:r>
            <a:r>
              <a:rPr lang="de-DE" sz="12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200" b="1" i="0" dirty="0">
                <a:solidFill>
                  <a:schemeClr val="bg2">
                    <a:lumMod val="25000"/>
                  </a:schemeClr>
                </a:solidFill>
                <a:effectLst/>
              </a:rPr>
              <a:t>„Hohe Nutzerzahl mit schnellen Aktionen“</a:t>
            </a:r>
            <a:r>
              <a:rPr lang="de-DE" sz="1200" b="0" i="0" dirty="0">
                <a:solidFill>
                  <a:schemeClr val="bg2">
                    <a:lumMod val="25000"/>
                  </a:schemeClr>
                </a:solidFill>
                <a:effectLst/>
              </a:rPr>
              <a:t>: Nutzer (78,1), Verweildauer (95 Sek.), Events (59,4)</a:t>
            </a:r>
          </a:p>
          <a:p>
            <a:pPr algn="l">
              <a:buFont typeface="Arial" panose="020B0604020202020204" pitchFamily="34" charset="0"/>
              <a:buChar char="•"/>
            </a:pPr>
            <a:r>
              <a:rPr lang="de-DE" sz="1200" b="1" i="0" dirty="0">
                <a:solidFill>
                  <a:schemeClr val="bg2">
                    <a:lumMod val="25000"/>
                  </a:schemeClr>
                </a:solidFill>
                <a:effectLst/>
              </a:rPr>
              <a:t>„Intensive Nutzung“</a:t>
            </a:r>
            <a:r>
              <a:rPr lang="de-DE" sz="12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200" b="1" i="0" dirty="0">
                <a:solidFill>
                  <a:schemeClr val="bg2">
                    <a:lumMod val="25000"/>
                  </a:schemeClr>
                </a:solidFill>
                <a:effectLst/>
              </a:rPr>
              <a:t>„Dominant Desktop Traffic“</a:t>
            </a:r>
            <a:r>
              <a:rPr lang="de-DE" sz="1200" b="0" i="0" dirty="0">
                <a:solidFill>
                  <a:schemeClr val="bg2">
                    <a:lumMod val="25000"/>
                  </a:schemeClr>
                </a:solidFill>
                <a:effectLst/>
              </a:rPr>
              <a:t>: Desktop-Anteil (388,4)</a:t>
            </a:r>
          </a:p>
          <a:p>
            <a:pPr algn="l">
              <a:buFont typeface="Arial" panose="020B0604020202020204" pitchFamily="34" charset="0"/>
              <a:buChar char="•"/>
            </a:pPr>
            <a:r>
              <a:rPr lang="de-DE" sz="1200" b="1" i="0" dirty="0">
                <a:solidFill>
                  <a:schemeClr val="bg2">
                    <a:lumMod val="25000"/>
                  </a:schemeClr>
                </a:solidFill>
                <a:effectLst/>
              </a:rPr>
              <a:t>„Ausgewogener Mobile/Desktop Traffic“</a:t>
            </a:r>
            <a:r>
              <a:rPr lang="de-DE" sz="1200" b="0" i="0" dirty="0">
                <a:solidFill>
                  <a:schemeClr val="bg2">
                    <a:lumMod val="25000"/>
                  </a:schemeClr>
                </a:solidFill>
                <a:effectLst/>
              </a:rPr>
              <a:t>: Mobile (46,7), Desktop (43,8)</a:t>
            </a:r>
          </a:p>
          <a:p>
            <a:pPr algn="l">
              <a:buFont typeface="Arial" panose="020B0604020202020204" pitchFamily="34" charset="0"/>
              <a:buChar char="•"/>
            </a:pPr>
            <a:r>
              <a:rPr lang="de-DE" sz="1200" b="1" i="0" dirty="0">
                <a:solidFill>
                  <a:schemeClr val="bg2">
                    <a:lumMod val="25000"/>
                  </a:schemeClr>
                </a:solidFill>
                <a:effectLst/>
              </a:rPr>
              <a:t>„Hoher Mobile Traffic“</a:t>
            </a:r>
            <a:r>
              <a:rPr lang="de-DE" sz="1200" b="0" i="0" dirty="0">
                <a:solidFill>
                  <a:schemeClr val="bg2">
                    <a:lumMod val="25000"/>
                  </a:schemeClr>
                </a:solidFill>
                <a:effectLst/>
              </a:rPr>
              <a:t>: Mobilnutzung (140,6)</a:t>
            </a:r>
          </a:p>
          <a:p>
            <a:pPr algn="l">
              <a:buFont typeface="Arial" panose="020B0604020202020204" pitchFamily="34" charset="0"/>
              <a:buChar char="•"/>
            </a:pPr>
            <a:r>
              <a:rPr lang="de-DE" sz="1200" b="1" i="0" dirty="0">
                <a:solidFill>
                  <a:schemeClr val="bg2">
                    <a:lumMod val="25000"/>
                  </a:schemeClr>
                </a:solidFill>
                <a:effectLst/>
              </a:rPr>
              <a:t>„Stark engagierte Nutzer“</a:t>
            </a:r>
            <a:r>
              <a:rPr lang="de-DE" sz="12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200" b="1" i="0" dirty="0">
                <a:solidFill>
                  <a:schemeClr val="bg2">
                    <a:lumMod val="25000"/>
                  </a:schemeClr>
                </a:solidFill>
                <a:effectLst/>
              </a:rPr>
              <a:t>„Moderates Engagement“</a:t>
            </a:r>
            <a:r>
              <a:rPr lang="de-DE" sz="1200" b="0" i="0" dirty="0">
                <a:solidFill>
                  <a:schemeClr val="bg2">
                    <a:lumMod val="25000"/>
                  </a:schemeClr>
                </a:solidFill>
                <a:effectLst/>
              </a:rPr>
              <a:t>: ~90 Seitenaufrufe, ~90 Sek. Verweildauer</a:t>
            </a:r>
          </a:p>
          <a:p>
            <a:endParaRPr lang="de-DE"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6D0EAAEC-3026-475C-AE13-EBFCAFEF86C8}" type="slidenum">
              <a:rPr lang="de-DE" smtClean="0"/>
              <a:t>15</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Feiertagsanalyse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In einem zweiten Schritt wird geprüft, ob sich bestimmte Cluster auch an Feiertagen überproportional zeigen. Dazu wird eine gefilterte Feiertags-Tabelle genutzt, die angibt, wie häufig einzelne Cluster an spezifischen Feiertagen auftreten.</a:t>
            </a:r>
          </a:p>
          <a:p>
            <a:pPr algn="l">
              <a:buFont typeface="Arial" panose="020B0604020202020204" pitchFamily="34" charset="0"/>
              <a:buChar char="•"/>
            </a:pPr>
            <a:endParaRPr lang="de-DE" sz="1200" b="1" i="0" dirty="0">
              <a:solidFill>
                <a:schemeClr val="bg2">
                  <a:lumMod val="25000"/>
                </a:schemeClr>
              </a:solidFill>
              <a:effectLst/>
            </a:endParaRPr>
          </a:p>
          <a:p>
            <a:pPr algn="l">
              <a:buFont typeface="Arial" panose="020B0604020202020204" pitchFamily="34" charset="0"/>
              <a:buChar char="•"/>
            </a:pPr>
            <a:r>
              <a:rPr lang="de-DE" sz="1200" b="1" i="0" dirty="0">
                <a:solidFill>
                  <a:schemeClr val="bg2">
                    <a:lumMod val="25000"/>
                  </a:schemeClr>
                </a:solidFill>
                <a:effectLst/>
              </a:rPr>
              <a:t>„Desktop Nutzer, hohe Aktivität“</a:t>
            </a:r>
            <a:r>
              <a:rPr lang="de-DE" sz="12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200" b="1" i="0" dirty="0">
                <a:solidFill>
                  <a:schemeClr val="bg2">
                    <a:lumMod val="25000"/>
                  </a:schemeClr>
                </a:solidFill>
                <a:effectLst/>
              </a:rPr>
              <a:t>„Mobile Nutzer, hohe Verweildauer“</a:t>
            </a:r>
            <a:r>
              <a:rPr lang="de-DE" sz="12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200" b="1" i="0" dirty="0">
                <a:solidFill>
                  <a:schemeClr val="bg2">
                    <a:lumMod val="25000"/>
                  </a:schemeClr>
                </a:solidFill>
                <a:effectLst/>
              </a:rPr>
              <a:t>„Geringe Nutzerzahl &amp; Traffic“</a:t>
            </a:r>
            <a:r>
              <a:rPr lang="de-DE" sz="1200" b="0" i="0" dirty="0">
                <a:solidFill>
                  <a:schemeClr val="bg2">
                    <a:lumMod val="25000"/>
                  </a:schemeClr>
                </a:solidFill>
                <a:effectLst/>
              </a:rPr>
              <a:t>: Nutzerzahl (26,4), Sitzungen über Google/</a:t>
            </a:r>
            <a:r>
              <a:rPr lang="de-DE" sz="1200" b="0" i="0" dirty="0" err="1">
                <a:solidFill>
                  <a:schemeClr val="bg2">
                    <a:lumMod val="25000"/>
                  </a:schemeClr>
                </a:solidFill>
                <a:effectLst/>
              </a:rPr>
              <a:t>Direct</a:t>
            </a:r>
            <a:r>
              <a:rPr lang="de-DE" sz="1200" b="0" i="0" dirty="0">
                <a:solidFill>
                  <a:schemeClr val="bg2">
                    <a:lumMod val="25000"/>
                  </a:schemeClr>
                </a:solidFill>
                <a:effectLst/>
              </a:rPr>
              <a:t> (~12/~10)</a:t>
            </a:r>
          </a:p>
          <a:p>
            <a:pPr algn="l">
              <a:buFont typeface="Arial" panose="020B0604020202020204" pitchFamily="34" charset="0"/>
              <a:buChar char="•"/>
            </a:pPr>
            <a:r>
              <a:rPr lang="de-DE" sz="1200" b="1" i="0" dirty="0">
                <a:solidFill>
                  <a:schemeClr val="bg2">
                    <a:lumMod val="25000"/>
                  </a:schemeClr>
                </a:solidFill>
                <a:effectLst/>
              </a:rPr>
              <a:t>„Hoher Traffic &amp; Engagement“</a:t>
            </a:r>
            <a:r>
              <a:rPr lang="de-DE" sz="1200" b="0" i="0" dirty="0">
                <a:solidFill>
                  <a:schemeClr val="bg2">
                    <a:lumMod val="25000"/>
                  </a:schemeClr>
                </a:solidFill>
                <a:effectLst/>
              </a:rPr>
              <a:t>: Nutzer (76,1), Google-Traffic (55,8), Events (55,6)</a:t>
            </a:r>
          </a:p>
          <a:p>
            <a:pPr algn="l">
              <a:buFont typeface="Arial" panose="020B0604020202020204" pitchFamily="34" charset="0"/>
              <a:buChar char="•"/>
            </a:pPr>
            <a:r>
              <a:rPr lang="de-DE" sz="1200" b="1" i="0" dirty="0">
                <a:solidFill>
                  <a:schemeClr val="bg2">
                    <a:lumMod val="25000"/>
                  </a:schemeClr>
                </a:solidFill>
                <a:effectLst/>
              </a:rPr>
              <a:t>„Kurze bis mittlere Verweildauer“</a:t>
            </a:r>
            <a:r>
              <a:rPr lang="de-DE" sz="12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200" b="1" i="0" dirty="0">
                <a:solidFill>
                  <a:schemeClr val="bg2">
                    <a:lumMod val="25000"/>
                  </a:schemeClr>
                </a:solidFill>
                <a:effectLst/>
              </a:rPr>
              <a:t>„Hohe Nutzerzahl mit schnellen Aktionen“</a:t>
            </a:r>
            <a:r>
              <a:rPr lang="de-DE" sz="1200" b="0" i="0" dirty="0">
                <a:solidFill>
                  <a:schemeClr val="bg2">
                    <a:lumMod val="25000"/>
                  </a:schemeClr>
                </a:solidFill>
                <a:effectLst/>
              </a:rPr>
              <a:t>: Nutzer (78,1), Verweildauer (95 Sek.), Events (59,4)</a:t>
            </a:r>
          </a:p>
          <a:p>
            <a:pPr algn="l">
              <a:buFont typeface="Arial" panose="020B0604020202020204" pitchFamily="34" charset="0"/>
              <a:buChar char="•"/>
            </a:pPr>
            <a:r>
              <a:rPr lang="de-DE" sz="1200" b="1" i="0" dirty="0">
                <a:solidFill>
                  <a:schemeClr val="bg2">
                    <a:lumMod val="25000"/>
                  </a:schemeClr>
                </a:solidFill>
                <a:effectLst/>
              </a:rPr>
              <a:t>„Intensive Nutzung“</a:t>
            </a:r>
            <a:r>
              <a:rPr lang="de-DE" sz="12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200" b="1" i="0" dirty="0">
                <a:solidFill>
                  <a:schemeClr val="bg2">
                    <a:lumMod val="25000"/>
                  </a:schemeClr>
                </a:solidFill>
                <a:effectLst/>
              </a:rPr>
              <a:t>„Dominant Desktop Traffic“</a:t>
            </a:r>
            <a:r>
              <a:rPr lang="de-DE" sz="1200" b="0" i="0" dirty="0">
                <a:solidFill>
                  <a:schemeClr val="bg2">
                    <a:lumMod val="25000"/>
                  </a:schemeClr>
                </a:solidFill>
                <a:effectLst/>
              </a:rPr>
              <a:t>: Desktop-Anteil (388,4)</a:t>
            </a:r>
          </a:p>
          <a:p>
            <a:pPr algn="l">
              <a:buFont typeface="Arial" panose="020B0604020202020204" pitchFamily="34" charset="0"/>
              <a:buChar char="•"/>
            </a:pPr>
            <a:r>
              <a:rPr lang="de-DE" sz="1200" b="1" i="0" dirty="0">
                <a:solidFill>
                  <a:schemeClr val="bg2">
                    <a:lumMod val="25000"/>
                  </a:schemeClr>
                </a:solidFill>
                <a:effectLst/>
              </a:rPr>
              <a:t>„Ausgewogener Mobile/Desktop Traffic“</a:t>
            </a:r>
            <a:r>
              <a:rPr lang="de-DE" sz="1200" b="0" i="0" dirty="0">
                <a:solidFill>
                  <a:schemeClr val="bg2">
                    <a:lumMod val="25000"/>
                  </a:schemeClr>
                </a:solidFill>
                <a:effectLst/>
              </a:rPr>
              <a:t>: Mobile (46,7), Desktop (43,8)</a:t>
            </a:r>
          </a:p>
          <a:p>
            <a:pPr algn="l">
              <a:buFont typeface="Arial" panose="020B0604020202020204" pitchFamily="34" charset="0"/>
              <a:buChar char="•"/>
            </a:pPr>
            <a:r>
              <a:rPr lang="de-DE" sz="1200" b="1" i="0" dirty="0">
                <a:solidFill>
                  <a:schemeClr val="bg2">
                    <a:lumMod val="25000"/>
                  </a:schemeClr>
                </a:solidFill>
                <a:effectLst/>
              </a:rPr>
              <a:t>„Hoher Mobile Traffic“</a:t>
            </a:r>
            <a:r>
              <a:rPr lang="de-DE" sz="1200" b="0" i="0" dirty="0">
                <a:solidFill>
                  <a:schemeClr val="bg2">
                    <a:lumMod val="25000"/>
                  </a:schemeClr>
                </a:solidFill>
                <a:effectLst/>
              </a:rPr>
              <a:t>: Mobilnutzung (140,6)</a:t>
            </a:r>
          </a:p>
          <a:p>
            <a:pPr algn="l">
              <a:buFont typeface="Arial" panose="020B0604020202020204" pitchFamily="34" charset="0"/>
              <a:buChar char="•"/>
            </a:pPr>
            <a:r>
              <a:rPr lang="de-DE" sz="1200" b="1" i="0" dirty="0">
                <a:solidFill>
                  <a:schemeClr val="bg2">
                    <a:lumMod val="25000"/>
                  </a:schemeClr>
                </a:solidFill>
                <a:effectLst/>
              </a:rPr>
              <a:t>„Stark engagierte Nutzer“</a:t>
            </a:r>
            <a:r>
              <a:rPr lang="de-DE" sz="12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200" b="1" i="0" dirty="0">
                <a:solidFill>
                  <a:schemeClr val="bg2">
                    <a:lumMod val="25000"/>
                  </a:schemeClr>
                </a:solidFill>
                <a:effectLst/>
              </a:rPr>
              <a:t>„Moderates Engagement“</a:t>
            </a:r>
            <a:r>
              <a:rPr lang="de-DE" sz="1200" b="0" i="0" dirty="0">
                <a:solidFill>
                  <a:schemeClr val="bg2">
                    <a:lumMod val="25000"/>
                  </a:schemeClr>
                </a:solidFill>
                <a:effectLst/>
              </a:rPr>
              <a:t>: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16</a:t>
            </a:fld>
            <a:endParaRPr lang="de-DE"/>
          </a:p>
        </p:txBody>
      </p:sp>
    </p:spTree>
    <p:extLst>
      <p:ext uri="{BB962C8B-B14F-4D97-AF65-F5344CB8AC3E}">
        <p14:creationId xmlns:p14="http://schemas.microsoft.com/office/powerpoint/2010/main" val="67076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17</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Kontaktwege. Diese 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8 Tabellen, die verschiedene Aspekte des Nutzerverhaltens auf der Website abbilden: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Tabelle </a:t>
            </a:r>
            <a:r>
              <a:rPr lang="de-DE" b="1" dirty="0" err="1"/>
              <a:t>user_sessions</a:t>
            </a:r>
            <a:r>
              <a:rPr lang="de-DE" dirty="0"/>
              <a:t> enthält Metriken zum allgemeinen Verhalten der Nutzer: darunter die Gesamtzahl der Nutzer pro Tag, die durchschnittliche Verweildauer, Seiten pro Sitzung und die Absprungrate.</a:t>
            </a:r>
          </a:p>
          <a:p>
            <a:endParaRPr lang="de-DE" dirty="0"/>
          </a:p>
          <a:p>
            <a:r>
              <a:rPr lang="de-DE" dirty="0"/>
              <a:t>In </a:t>
            </a:r>
            <a:r>
              <a:rPr lang="de-DE" b="1" dirty="0" err="1"/>
              <a:t>landing_page_views</a:t>
            </a:r>
            <a:r>
              <a:rPr lang="de-DE" dirty="0"/>
              <a:t> sehen wir, welche Seiten an welchem Datum wie oft aufgerufen wurden. Jede Seite hat dabei eine eindeutige </a:t>
            </a:r>
            <a:r>
              <a:rPr lang="de-DE" b="1" dirty="0" err="1"/>
              <a:t>eid</a:t>
            </a:r>
            <a:r>
              <a:rPr lang="de-DE" dirty="0"/>
              <a:t>, also eine Seiten-ID.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Dann gibt es noch </a:t>
            </a:r>
            <a:r>
              <a:rPr lang="de-DE" b="1" dirty="0" err="1"/>
              <a:t>traffic_sources</a:t>
            </a:r>
            <a:r>
              <a:rPr lang="de-DE" b="1" dirty="0"/>
              <a:t> </a:t>
            </a:r>
            <a:r>
              <a:rPr lang="de-DE" dirty="0"/>
              <a:t>– diese Tabelle zeigt, </a:t>
            </a:r>
            <a:r>
              <a:rPr lang="de-DE" b="1" dirty="0"/>
              <a:t>aus welchen Quellen</a:t>
            </a:r>
            <a:r>
              <a:rPr lang="de-DE" dirty="0"/>
              <a:t> die Sitzungen kamen, etwa direkt oder über externe Seiten, und wie viele Seiten pro Sitzung aufgerufen wurden.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Ergänzend dazu zeigt </a:t>
            </a:r>
            <a:r>
              <a:rPr lang="de-DE" b="1" dirty="0" err="1"/>
              <a:t>traffic_sources_chart</a:t>
            </a:r>
            <a:r>
              <a:rPr lang="de-DE" dirty="0"/>
              <a:t>, woher die </a:t>
            </a:r>
            <a:r>
              <a:rPr lang="de-DE" b="1" dirty="0"/>
              <a:t>neuen Besucher </a:t>
            </a:r>
            <a:r>
              <a:rPr lang="de-DE" dirty="0"/>
              <a:t>stammen – also solche, die vorher noch nie auf der Website waren.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Tabelle </a:t>
            </a:r>
            <a:r>
              <a:rPr lang="de-DE" b="1" dirty="0" err="1"/>
              <a:t>devices_useage</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Und in </a:t>
            </a:r>
            <a:r>
              <a:rPr lang="de-DE" b="1" dirty="0" err="1"/>
              <a:t>daily_visitor_chart</a:t>
            </a:r>
            <a:r>
              <a:rPr lang="de-DE" b="1" dirty="0"/>
              <a:t> </a:t>
            </a:r>
            <a:r>
              <a:rPr lang="de-DE" dirty="0"/>
              <a:t>wird erfasst, </a:t>
            </a:r>
            <a:r>
              <a:rPr lang="de-DE" b="1" dirty="0"/>
              <a:t>welches Geschlecht</a:t>
            </a:r>
            <a:r>
              <a:rPr lang="de-DE" dirty="0"/>
              <a:t> an einem bestimmten Tag wie häufig vertreten war – aufgeteilt in „</a:t>
            </a:r>
            <a:r>
              <a:rPr lang="de-DE" dirty="0" err="1"/>
              <a:t>female</a:t>
            </a:r>
            <a:r>
              <a:rPr lang="de-DE" dirty="0"/>
              <a:t>“ und „male“. Hier </a:t>
            </a:r>
            <a:r>
              <a:rPr lang="de-DE" dirty="0" err="1"/>
              <a:t>uss</a:t>
            </a:r>
            <a:r>
              <a:rPr lang="de-DE" dirty="0"/>
              <a:t> man allerdings schon gleich dazu sagen das von allen 74.000 Usern nur etwa 8500 ihr Geschlecht angegeben haben und es somit wenig Aussagekraft hat.</a:t>
            </a:r>
          </a:p>
          <a:p>
            <a:endParaRPr lang="de-DE" dirty="0"/>
          </a:p>
          <a:p>
            <a:r>
              <a:rPr lang="de-DE" dirty="0"/>
              <a:t>In </a:t>
            </a:r>
            <a:r>
              <a:rPr lang="de-DE" b="1" dirty="0" err="1"/>
              <a:t>user_events</a:t>
            </a:r>
            <a:r>
              <a:rPr lang="de-DE" b="1" dirty="0"/>
              <a:t> </a:t>
            </a:r>
            <a:r>
              <a:rPr lang="de-DE" dirty="0"/>
              <a:t>geht es darum, </a:t>
            </a:r>
            <a:r>
              <a:rPr lang="de-DE" i="1" dirty="0"/>
              <a:t>welche konkreten Filter</a:t>
            </a:r>
            <a:r>
              <a:rPr lang="de-DE" dirty="0"/>
              <a:t> Nutzer ausgeführt haben (</a:t>
            </a:r>
            <a:r>
              <a:rPr lang="de-DE" dirty="0" err="1"/>
              <a:t>cheked</a:t>
            </a:r>
            <a:r>
              <a:rPr lang="de-DE" dirty="0"/>
              <a:t>, </a:t>
            </a:r>
            <a:r>
              <a:rPr lang="de-DE" dirty="0" err="1"/>
              <a:t>website</a:t>
            </a:r>
            <a:r>
              <a:rPr lang="de-DE" dirty="0"/>
              <a:t>, email, verschiedene Themenbereiche </a:t>
            </a:r>
            <a:r>
              <a:rPr lang="de-DE" dirty="0" err="1"/>
              <a:t>ect.</a:t>
            </a:r>
            <a:r>
              <a:rPr lang="de-DE" dirty="0"/>
              <a:t>)– um den richtigen Zuhörer für sich zu finden und wie oft dieses Ereignis eingetreten ist</a:t>
            </a:r>
          </a:p>
          <a:p>
            <a:endParaRPr lang="de-DE" dirty="0"/>
          </a:p>
          <a:p>
            <a:r>
              <a:rPr lang="de-DE" dirty="0"/>
              <a:t>Mittig sehen wir die Tabelle Datum worüber alle Tabellen miteinander verbunden sind.</a:t>
            </a:r>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7</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a:t>
            </a:r>
            <a:r>
              <a:rPr lang="de-DE" sz="1200" b="0" dirty="0" err="1">
                <a:effectLst/>
                <a:cs typeface="Mangal Pro" panose="00000500000000000000" pitchFamily="2" charset="0"/>
              </a:rPr>
              <a:t>ZEit</a:t>
            </a:r>
            <a:r>
              <a:rPr lang="de-DE" sz="1200" b="0" dirty="0">
                <a:effectLst/>
                <a:cs typeface="Mangal Pro" panose="00000500000000000000" pitchFamily="2" charset="0"/>
              </a:rPr>
              <a:t>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8</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endParaRPr lang="de-DE" sz="1200" b="1" dirty="0"/>
          </a:p>
          <a:p>
            <a:r>
              <a:rPr lang="de-DE" sz="1200" b="1" dirty="0"/>
              <a:t>- 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 Quelle &amp; Intensität</a:t>
            </a:r>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pPr marL="171450" indent="-171450">
              <a:buFontTx/>
              <a:buChar char="-"/>
            </a:pPr>
            <a:r>
              <a:rPr lang="de-DE" sz="1200" b="1" dirty="0"/>
              <a:t>Zeitliches Verhalten &amp; Event-Verhalten</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2867134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F7ECBF5-85DD-40D7-BC53-35873D8A753E}" type="datetimeFigureOut">
              <a:rPr lang="de-DE" smtClean="0"/>
              <a:t>22.07.2025</a:t>
            </a:fld>
            <a:endParaRPr lang="de-DE"/>
          </a:p>
        </p:txBody>
      </p:sp>
      <p:sp>
        <p:nvSpPr>
          <p:cNvPr id="5" name="Footer Placeholder 4"/>
          <p:cNvSpPr>
            <a:spLocks noGrp="1"/>
          </p:cNvSpPr>
          <p:nvPr>
            <p:ph type="ftr" sz="quarter" idx="11"/>
          </p:nvPr>
        </p:nvSpPr>
        <p:spPr>
          <a:xfrm>
            <a:off x="1876424" y="5410201"/>
            <a:ext cx="5124886" cy="365125"/>
          </a:xfrm>
        </p:spPr>
        <p:txBody>
          <a:bodyPr/>
          <a:lstStyle/>
          <a:p>
            <a:endParaRPr lang="de-DE"/>
          </a:p>
        </p:txBody>
      </p:sp>
      <p:sp>
        <p:nvSpPr>
          <p:cNvPr id="6" name="Slide Number Placeholder 5"/>
          <p:cNvSpPr>
            <a:spLocks noGrp="1"/>
          </p:cNvSpPr>
          <p:nvPr>
            <p:ph type="sldNum" sz="quarter" idx="12"/>
          </p:nvPr>
        </p:nvSpPr>
        <p:spPr>
          <a:xfrm>
            <a:off x="9896911" y="5410199"/>
            <a:ext cx="771089" cy="365125"/>
          </a:xfrm>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88128692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F7ECBF5-85DD-40D7-BC53-35873D8A753E}" type="datetimeFigureOut">
              <a:rPr lang="de-DE" smtClean="0"/>
              <a:t>22.07.2025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82694890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F7ECBF5-85DD-40D7-BC53-35873D8A753E}" type="datetimeFigureOut">
              <a:rPr lang="de-DE" smtClean="0"/>
              <a:t>22.07.2025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45681944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F7ECBF5-85DD-40D7-BC53-35873D8A753E}" type="datetimeFigureOut">
              <a:rPr lang="de-DE" smtClean="0"/>
              <a:t>22.07.2025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2C7FF0-2AB0-417F-B078-4605D679AADB}" type="slidenum">
              <a:rPr lang="de-DE" smtClean="0"/>
              <a:t>‹Nr.›</a:t>
            </a:fld>
            <a:endParaRPr lang="de-D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875449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F7ECBF5-85DD-40D7-BC53-35873D8A753E}" type="datetimeFigureOut">
              <a:rPr lang="de-DE" smtClean="0"/>
              <a:t>22.07.2025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9741204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4F7ECBF5-85DD-40D7-BC53-35873D8A753E}" type="datetimeFigureOut">
              <a:rPr lang="de-DE" smtClean="0"/>
              <a:t>22.07.2025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26525112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4F7ECBF5-85DD-40D7-BC53-35873D8A753E}" type="datetimeFigureOut">
              <a:rPr lang="de-DE" smtClean="0"/>
              <a:t>22.07.2025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1476568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F7ECBF5-85DD-40D7-BC53-35873D8A753E}" type="datetimeFigureOut">
              <a:rPr lang="de-DE" smtClean="0"/>
              <a:t>22.07.2025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71337868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F7ECBF5-85DD-40D7-BC53-35873D8A753E}" type="datetimeFigureOut">
              <a:rPr lang="de-DE" smtClean="0"/>
              <a:t>22.07.2025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38846620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F7ECBF5-85DD-40D7-BC53-35873D8A753E}" type="datetimeFigureOut">
              <a:rPr lang="de-DE" smtClean="0"/>
              <a:t>22.07.2025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38702201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F7ECBF5-85DD-40D7-BC53-35873D8A753E}" type="datetimeFigureOut">
              <a:rPr lang="de-DE" smtClean="0"/>
              <a:t>22.07.2025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891877813"/>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F7ECBF5-85DD-40D7-BC53-35873D8A753E}" type="datetimeFigureOut">
              <a:rPr lang="de-DE" smtClean="0"/>
              <a:t>22.07.2025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4143173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F7ECBF5-85DD-40D7-BC53-35873D8A753E}" type="datetimeFigureOut">
              <a:rPr lang="de-DE" smtClean="0"/>
              <a:t>22.07.2025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53651946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7ECBF5-85DD-40D7-BC53-35873D8A753E}" type="datetimeFigureOut">
              <a:rPr lang="de-DE" smtClean="0"/>
              <a:t>22.07.2025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009062703"/>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ECBF5-85DD-40D7-BC53-35873D8A753E}" type="datetimeFigureOut">
              <a:rPr lang="de-DE" smtClean="0"/>
              <a:t>22.07.2025</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16228637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F7ECBF5-85DD-40D7-BC53-35873D8A753E}" type="datetimeFigureOut">
              <a:rPr lang="de-DE" smtClean="0"/>
              <a:t>22.07.2025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45244564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F7ECBF5-85DD-40D7-BC53-35873D8A753E}" type="datetimeFigureOut">
              <a:rPr lang="de-DE" smtClean="0"/>
              <a:t>22.07.2025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67307449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7ECBF5-85DD-40D7-BC53-35873D8A753E}" type="datetimeFigureOut">
              <a:rPr lang="de-DE" smtClean="0"/>
              <a:t>22.07.2025</a:t>
            </a:fld>
            <a:endParaRPr lang="de-D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8792833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15.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13.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4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49" name="Group 348">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50"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351"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52"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53"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354"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55"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56"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57"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58"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59"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0"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1"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2"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3"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4"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5"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6"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7"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8"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69"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0"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1"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2"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3"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4"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5"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6"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7"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78"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379"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0"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1"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2"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3"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4"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5"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6"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7"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8"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89"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0"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391"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2"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3"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4"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5"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6"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7"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8"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399"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00"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01"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02"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03"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grpSp>
      <p:grpSp>
        <p:nvGrpSpPr>
          <p:cNvPr id="405" name="Group 404">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06" name="Rectangle 405">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extfeld 4">
            <a:extLst>
              <a:ext uri="{FF2B5EF4-FFF2-40B4-BE49-F238E27FC236}">
                <a16:creationId xmlns:a16="http://schemas.microsoft.com/office/drawing/2014/main" id="{AAB0914C-CDC8-962C-CEED-9D5575CFC95B}"/>
              </a:ext>
            </a:extLst>
          </p:cNvPr>
          <p:cNvSpPr txBox="1"/>
          <p:nvPr/>
        </p:nvSpPr>
        <p:spPr>
          <a:xfrm>
            <a:off x="7926077" y="3049594"/>
            <a:ext cx="3892793" cy="758812"/>
          </a:xfrm>
          <a:prstGeom prst="rect">
            <a:avLst/>
          </a:prstGeom>
        </p:spPr>
        <p:txBody>
          <a:bodyPr vert="horz" lIns="91440" tIns="45720" rIns="91440" bIns="45720" rtlCol="0" anchor="b">
            <a:normAutofit/>
          </a:bodyPr>
          <a:lstStyle/>
          <a:p>
            <a:pPr defTabSz="914400">
              <a:lnSpc>
                <a:spcPct val="90000"/>
              </a:lnSpc>
              <a:spcBef>
                <a:spcPct val="0"/>
              </a:spcBef>
              <a:spcAft>
                <a:spcPts val="600"/>
              </a:spcAft>
              <a:buSzPct val="125000"/>
            </a:pPr>
            <a:r>
              <a:rPr lang="en-US" sz="4800" b="1" cap="all" dirty="0">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rPr>
              <a:t>Intro:</a:t>
            </a:r>
          </a:p>
        </p:txBody>
      </p:sp>
      <p:pic>
        <p:nvPicPr>
          <p:cNvPr id="199" name="Picture 6" descr="Erde als Teilchen mit Gold und Blau">
            <a:extLst>
              <a:ext uri="{FF2B5EF4-FFF2-40B4-BE49-F238E27FC236}">
                <a16:creationId xmlns:a16="http://schemas.microsoft.com/office/drawing/2014/main" id="{47EF81EF-4DA4-D73F-15D8-7BC54AECF8FD}"/>
              </a:ext>
            </a:extLst>
          </p:cNvPr>
          <p:cNvPicPr>
            <a:picLocks noChangeAspect="1"/>
          </p:cNvPicPr>
          <p:nvPr/>
        </p:nvPicPr>
        <p:blipFill>
          <a:blip r:embed="rId4"/>
          <a:srcRect l="9440" r="16991" b="-1"/>
          <a:stretch>
            <a:fillRect/>
          </a:stretch>
        </p:blipFill>
        <p:spPr>
          <a:xfrm>
            <a:off x="-5597" y="10"/>
            <a:ext cx="7558541" cy="6857990"/>
          </a:xfrm>
          <a:prstGeom prst="rect">
            <a:avLst/>
          </a:prstGeom>
        </p:spPr>
      </p:pic>
      <p:grpSp>
        <p:nvGrpSpPr>
          <p:cNvPr id="409" name="Group 408">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410"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411"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12"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13"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414"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15"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16"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17"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18"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19"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0"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1"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2"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3"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4"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5"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6"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7"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8"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29"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0"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1"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2"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3"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4"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5"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6"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7"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38"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439"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0"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1"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2"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3"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4"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5"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6"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7"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8"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49"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0"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sp>
          <p:nvSpPr>
            <p:cNvPr id="451"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2"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3"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4"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5"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6"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7"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8"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59"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60"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61"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62"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63"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grpSp>
      <p:grpSp>
        <p:nvGrpSpPr>
          <p:cNvPr id="465" name="Group 464">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66"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67"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68"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69"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70"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71"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72"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73"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74"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de-DE"/>
            </a:p>
          </p:txBody>
        </p:sp>
        <p:sp>
          <p:nvSpPr>
            <p:cNvPr id="475"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de-DE"/>
            </a:p>
          </p:txBody>
        </p:sp>
      </p:grpSp>
    </p:spTree>
    <p:extLst>
      <p:ext uri="{BB962C8B-B14F-4D97-AF65-F5344CB8AC3E}">
        <p14:creationId xmlns:p14="http://schemas.microsoft.com/office/powerpoint/2010/main" val="143307177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A0DEB47C-73E4-62CC-19F8-B9E14EC6DA44}"/>
              </a:ext>
            </a:extLst>
          </p:cNvPr>
          <p:cNvSpPr txBox="1"/>
          <p:nvPr/>
        </p:nvSpPr>
        <p:spPr>
          <a:xfrm>
            <a:off x="2776329" y="618980"/>
            <a:ext cx="6639339" cy="918936"/>
          </a:xfrm>
          <a:prstGeom prst="rect">
            <a:avLst/>
          </a:prstGeom>
        </p:spPr>
        <p:txBody>
          <a:bodyPr vert="horz" lIns="91440" tIns="45720" rIns="91440" bIns="45720" rtlCol="0" anchor="b">
            <a:noAutofit/>
          </a:bodyPr>
          <a:lstStyle/>
          <a:p>
            <a:pPr algn="ctr" defTabSz="914400">
              <a:lnSpc>
                <a:spcPct val="90000"/>
              </a:lnSpc>
              <a:spcBef>
                <a:spcPct val="0"/>
              </a:spcBef>
              <a:spcAft>
                <a:spcPts val="600"/>
              </a:spcAft>
            </a:pPr>
            <a:r>
              <a:rPr lang="en-US" sz="3600" b="1" cap="all" dirty="0" err="1">
                <a:latin typeface="Segoe UI" panose="020B0502040204020203" pitchFamily="34" charset="0"/>
                <a:ea typeface="+mj-ea"/>
                <a:cs typeface="Segoe UI" panose="020B0502040204020203" pitchFamily="34" charset="0"/>
              </a:rPr>
              <a:t>Analyse</a:t>
            </a:r>
            <a:r>
              <a:rPr lang="en-US" sz="3600" b="1" cap="all" dirty="0">
                <a:latin typeface="Segoe UI" panose="020B0502040204020203" pitchFamily="34" charset="0"/>
                <a:ea typeface="+mj-ea"/>
                <a:cs typeface="Segoe UI" panose="020B0502040204020203" pitchFamily="34" charset="0"/>
              </a:rPr>
              <a:t> der </a:t>
            </a:r>
            <a:r>
              <a:rPr lang="en-US" sz="3600" b="1" cap="all" dirty="0" err="1">
                <a:latin typeface="Segoe UI" panose="020B0502040204020203" pitchFamily="34" charset="0"/>
                <a:ea typeface="+mj-ea"/>
                <a:cs typeface="Segoe UI" panose="020B0502040204020203" pitchFamily="34" charset="0"/>
              </a:rPr>
              <a:t>Zeitreihe</a:t>
            </a:r>
            <a:r>
              <a:rPr lang="en-US" sz="3600" b="1" cap="all" dirty="0">
                <a:latin typeface="Segoe UI" panose="020B0502040204020203" pitchFamily="34" charset="0"/>
                <a:ea typeface="+mj-ea"/>
                <a:cs typeface="Segoe UI" panose="020B0502040204020203" pitchFamily="34" charset="0"/>
              </a:rPr>
              <a:t>: </a:t>
            </a:r>
            <a:br>
              <a:rPr lang="en-US" sz="3600" b="1" cap="all" dirty="0">
                <a:latin typeface="Segoe UI" panose="020B0502040204020203" pitchFamily="34" charset="0"/>
                <a:ea typeface="+mj-ea"/>
                <a:cs typeface="Segoe UI" panose="020B0502040204020203" pitchFamily="34" charset="0"/>
              </a:rPr>
            </a:br>
            <a:r>
              <a:rPr lang="en-US" sz="1700" b="1" cap="all" dirty="0">
                <a:latin typeface="Segoe UI" panose="020B0502040204020203" pitchFamily="34" charset="0"/>
                <a:ea typeface="+mj-ea"/>
                <a:cs typeface="Segoe UI" panose="020B0502040204020203" pitchFamily="34" charset="0"/>
              </a:rPr>
              <a:t>Trend, </a:t>
            </a:r>
            <a:r>
              <a:rPr lang="en-US" sz="1700" b="1" cap="all" dirty="0" err="1">
                <a:latin typeface="Segoe UI" panose="020B0502040204020203" pitchFamily="34" charset="0"/>
                <a:ea typeface="+mj-ea"/>
                <a:cs typeface="Segoe UI" panose="020B0502040204020203" pitchFamily="34" charset="0"/>
              </a:rPr>
              <a:t>saisonale</a:t>
            </a:r>
            <a:r>
              <a:rPr lang="en-US" sz="1700" b="1" cap="all" dirty="0">
                <a:latin typeface="Segoe UI" panose="020B0502040204020203" pitchFamily="34" charset="0"/>
                <a:ea typeface="+mj-ea"/>
                <a:cs typeface="Segoe UI" panose="020B0502040204020203" pitchFamily="34" charset="0"/>
              </a:rPr>
              <a:t> Muster und Rest </a:t>
            </a:r>
            <a:r>
              <a:rPr lang="en-US" sz="1700" b="1" cap="all" dirty="0" err="1">
                <a:latin typeface="Segoe UI" panose="020B0502040204020203" pitchFamily="34" charset="0"/>
                <a:ea typeface="+mj-ea"/>
                <a:cs typeface="Segoe UI" panose="020B0502040204020203" pitchFamily="34" charset="0"/>
              </a:rPr>
              <a:t>bei</a:t>
            </a:r>
            <a:r>
              <a:rPr lang="en-US" sz="1700" b="1" cap="all" dirty="0">
                <a:latin typeface="Segoe UI" panose="020B0502040204020203" pitchFamily="34" charset="0"/>
                <a:ea typeface="+mj-ea"/>
                <a:cs typeface="Segoe UI" panose="020B0502040204020203" pitchFamily="34" charset="0"/>
              </a:rPr>
              <a:t> </a:t>
            </a:r>
            <a:r>
              <a:rPr lang="en-US" sz="1700" b="1" cap="all" dirty="0" err="1">
                <a:latin typeface="Segoe UI" panose="020B0502040204020203" pitchFamily="34" charset="0"/>
                <a:ea typeface="+mj-ea"/>
                <a:cs typeface="Segoe UI" panose="020B0502040204020203" pitchFamily="34" charset="0"/>
              </a:rPr>
              <a:t>Seitenaufrufen</a:t>
            </a:r>
            <a:endParaRPr lang="en-US" sz="1700" b="1" cap="all" dirty="0">
              <a:latin typeface="Segoe UI" panose="020B0502040204020203" pitchFamily="34" charset="0"/>
              <a:ea typeface="+mj-ea"/>
              <a:cs typeface="Segoe UI" panose="020B0502040204020203" pitchFamily="34" charset="0"/>
            </a:endParaRPr>
          </a:p>
        </p:txBody>
      </p:sp>
      <p:pic>
        <p:nvPicPr>
          <p:cNvPr id="4" name="Grafik 3" descr="Ein Bild, das Text, Diagramm, Reihe, Schrift enthält.&#10;&#10;KI-generierte Inhalte können fehlerhaft sein.">
            <a:extLst>
              <a:ext uri="{FF2B5EF4-FFF2-40B4-BE49-F238E27FC236}">
                <a16:creationId xmlns:a16="http://schemas.microsoft.com/office/drawing/2014/main" id="{0B58700A-3E4C-D120-4711-6C51F16FB31E}"/>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2925388" y="1537916"/>
            <a:ext cx="6341223" cy="4727216"/>
          </a:xfrm>
          <a:prstGeom prst="round2DiagRect">
            <a:avLst>
              <a:gd name="adj1" fmla="val 11653"/>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80449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D3BFD04-77D1-4FB5-A159-35084E2C6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30B85FB2-B686-4546-B01D-17A122BAC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45CCB97F-DB3B-4939-ABF0-CEDED72496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9DEDF1F5-B144-4E61-A93B-DF131E62CEF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29" name="Freeform 6">
                <a:extLst>
                  <a:ext uri="{FF2B5EF4-FFF2-40B4-BE49-F238E27FC236}">
                    <a16:creationId xmlns:a16="http://schemas.microsoft.com/office/drawing/2014/main" id="{AB937A00-7D28-489C-BF2D-85C9FE1330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0" name="Freeform 7">
                <a:extLst>
                  <a:ext uri="{FF2B5EF4-FFF2-40B4-BE49-F238E27FC236}">
                    <a16:creationId xmlns:a16="http://schemas.microsoft.com/office/drawing/2014/main" id="{9B6FDA50-4B9D-47D9-8807-59651FD0D3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1" name="Freeform 8">
                <a:extLst>
                  <a:ext uri="{FF2B5EF4-FFF2-40B4-BE49-F238E27FC236}">
                    <a16:creationId xmlns:a16="http://schemas.microsoft.com/office/drawing/2014/main" id="{BFBE3212-C518-48C0-A538-22E13450E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2" name="Freeform 9">
                <a:extLst>
                  <a:ext uri="{FF2B5EF4-FFF2-40B4-BE49-F238E27FC236}">
                    <a16:creationId xmlns:a16="http://schemas.microsoft.com/office/drawing/2014/main" id="{DB66EBCA-80AB-4133-A201-9F8134577F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3" name="Freeform 10">
                <a:extLst>
                  <a:ext uri="{FF2B5EF4-FFF2-40B4-BE49-F238E27FC236}">
                    <a16:creationId xmlns:a16="http://schemas.microsoft.com/office/drawing/2014/main" id="{BE2107C9-8602-4900-B4B4-D13611B68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4" name="Freeform 11">
                <a:extLst>
                  <a:ext uri="{FF2B5EF4-FFF2-40B4-BE49-F238E27FC236}">
                    <a16:creationId xmlns:a16="http://schemas.microsoft.com/office/drawing/2014/main" id="{24B5E7BF-E3D5-41ED-908A-569FA6DE4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5" name="Freeform 12">
                <a:extLst>
                  <a:ext uri="{FF2B5EF4-FFF2-40B4-BE49-F238E27FC236}">
                    <a16:creationId xmlns:a16="http://schemas.microsoft.com/office/drawing/2014/main" id="{D270C773-B463-4311-BB4C-DC4C44FDAA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6" name="Freeform 13">
                <a:extLst>
                  <a:ext uri="{FF2B5EF4-FFF2-40B4-BE49-F238E27FC236}">
                    <a16:creationId xmlns:a16="http://schemas.microsoft.com/office/drawing/2014/main" id="{6BC18564-A239-4C4B-B7D5-4A3769CE3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7" name="Freeform 14">
                <a:extLst>
                  <a:ext uri="{FF2B5EF4-FFF2-40B4-BE49-F238E27FC236}">
                    <a16:creationId xmlns:a16="http://schemas.microsoft.com/office/drawing/2014/main" id="{3D9A7A0F-04F5-4EF6-B884-50AE0610F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8" name="Freeform 15">
                <a:extLst>
                  <a:ext uri="{FF2B5EF4-FFF2-40B4-BE49-F238E27FC236}">
                    <a16:creationId xmlns:a16="http://schemas.microsoft.com/office/drawing/2014/main" id="{7E0D4876-341D-4983-815A-4AEDD46F6F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9" name="Line 16">
                <a:extLst>
                  <a:ext uri="{FF2B5EF4-FFF2-40B4-BE49-F238E27FC236}">
                    <a16:creationId xmlns:a16="http://schemas.microsoft.com/office/drawing/2014/main" id="{5BEF60E7-344C-49D0-8748-3A3A37BD3F4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40" name="Freeform 17">
                <a:extLst>
                  <a:ext uri="{FF2B5EF4-FFF2-40B4-BE49-F238E27FC236}">
                    <a16:creationId xmlns:a16="http://schemas.microsoft.com/office/drawing/2014/main" id="{FB606D79-EB93-49B4-9387-4302CC9F3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1" name="Freeform 18">
                <a:extLst>
                  <a:ext uri="{FF2B5EF4-FFF2-40B4-BE49-F238E27FC236}">
                    <a16:creationId xmlns:a16="http://schemas.microsoft.com/office/drawing/2014/main" id="{BF49C646-5DA1-4717-B05F-99AB8E04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2" name="Freeform 19">
                <a:extLst>
                  <a:ext uri="{FF2B5EF4-FFF2-40B4-BE49-F238E27FC236}">
                    <a16:creationId xmlns:a16="http://schemas.microsoft.com/office/drawing/2014/main" id="{ADE02A67-7AE8-4FC3-B101-230871F1D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3" name="Freeform 20">
                <a:extLst>
                  <a:ext uri="{FF2B5EF4-FFF2-40B4-BE49-F238E27FC236}">
                    <a16:creationId xmlns:a16="http://schemas.microsoft.com/office/drawing/2014/main" id="{72BAD5DE-952F-4D28-96DE-61ECA1FFE2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4" name="Rectangle 21">
                <a:extLst>
                  <a:ext uri="{FF2B5EF4-FFF2-40B4-BE49-F238E27FC236}">
                    <a16:creationId xmlns:a16="http://schemas.microsoft.com/office/drawing/2014/main" id="{51BB8E4C-85FF-4480-A425-F9C672FCD7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45" name="Freeform 22">
                <a:extLst>
                  <a:ext uri="{FF2B5EF4-FFF2-40B4-BE49-F238E27FC236}">
                    <a16:creationId xmlns:a16="http://schemas.microsoft.com/office/drawing/2014/main" id="{3E649AA8-8534-4C24-BA83-9C0F4D9C0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6" name="Freeform 23">
                <a:extLst>
                  <a:ext uri="{FF2B5EF4-FFF2-40B4-BE49-F238E27FC236}">
                    <a16:creationId xmlns:a16="http://schemas.microsoft.com/office/drawing/2014/main" id="{3A3C2D0A-7FF6-4F97-99B9-973E5E8381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7" name="Freeform 24">
                <a:extLst>
                  <a:ext uri="{FF2B5EF4-FFF2-40B4-BE49-F238E27FC236}">
                    <a16:creationId xmlns:a16="http://schemas.microsoft.com/office/drawing/2014/main" id="{1D33A404-96DB-40D1-A361-5C09D2FF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8" name="Freeform 25">
                <a:extLst>
                  <a:ext uri="{FF2B5EF4-FFF2-40B4-BE49-F238E27FC236}">
                    <a16:creationId xmlns:a16="http://schemas.microsoft.com/office/drawing/2014/main" id="{B67A8029-EDD8-46B3-A24F-3484B84ADA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9" name="Freeform 26">
                <a:extLst>
                  <a:ext uri="{FF2B5EF4-FFF2-40B4-BE49-F238E27FC236}">
                    <a16:creationId xmlns:a16="http://schemas.microsoft.com/office/drawing/2014/main" id="{2C111128-EAC0-4125-BEAF-48D4861BE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0" name="Freeform 27">
                <a:extLst>
                  <a:ext uri="{FF2B5EF4-FFF2-40B4-BE49-F238E27FC236}">
                    <a16:creationId xmlns:a16="http://schemas.microsoft.com/office/drawing/2014/main" id="{90EF503E-0E60-484F-8786-498B52448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1" name="Freeform 28">
                <a:extLst>
                  <a:ext uri="{FF2B5EF4-FFF2-40B4-BE49-F238E27FC236}">
                    <a16:creationId xmlns:a16="http://schemas.microsoft.com/office/drawing/2014/main" id="{BAEB64C1-8AA2-4861-8AFD-01864EF23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2" name="Freeform 29">
                <a:extLst>
                  <a:ext uri="{FF2B5EF4-FFF2-40B4-BE49-F238E27FC236}">
                    <a16:creationId xmlns:a16="http://schemas.microsoft.com/office/drawing/2014/main" id="{7B868A5A-03B3-474C-AB72-31AB04835E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3" name="Freeform 30">
                <a:extLst>
                  <a:ext uri="{FF2B5EF4-FFF2-40B4-BE49-F238E27FC236}">
                    <a16:creationId xmlns:a16="http://schemas.microsoft.com/office/drawing/2014/main" id="{C09ACD48-1E0F-4BCB-9028-0B79C43DE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4" name="Freeform 31">
                <a:extLst>
                  <a:ext uri="{FF2B5EF4-FFF2-40B4-BE49-F238E27FC236}">
                    <a16:creationId xmlns:a16="http://schemas.microsoft.com/office/drawing/2014/main" id="{B5D4FF3D-341E-4DFE-B4CD-9916246F59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grpSp>
          <p:nvGrpSpPr>
            <p:cNvPr id="17" name="Group 16">
              <a:extLst>
                <a:ext uri="{FF2B5EF4-FFF2-40B4-BE49-F238E27FC236}">
                  <a16:creationId xmlns:a16="http://schemas.microsoft.com/office/drawing/2014/main" id="{3E7B0719-8F32-457D-83EB-E0A00622B4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E056FF60-EFE3-4685-95A1-AEDB7F562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9" name="Freeform 33">
                <a:extLst>
                  <a:ext uri="{FF2B5EF4-FFF2-40B4-BE49-F238E27FC236}">
                    <a16:creationId xmlns:a16="http://schemas.microsoft.com/office/drawing/2014/main" id="{5E9EA8FB-5CA0-4030-853C-54B4993049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0" name="Freeform 34">
                <a:extLst>
                  <a:ext uri="{FF2B5EF4-FFF2-40B4-BE49-F238E27FC236}">
                    <a16:creationId xmlns:a16="http://schemas.microsoft.com/office/drawing/2014/main" id="{387B387A-44A6-42A0-BACA-71AC19FCA0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1" name="Freeform 35">
                <a:extLst>
                  <a:ext uri="{FF2B5EF4-FFF2-40B4-BE49-F238E27FC236}">
                    <a16:creationId xmlns:a16="http://schemas.microsoft.com/office/drawing/2014/main" id="{4424F11E-20C0-4CFE-BE79-CDE4469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2" name="Freeform 36">
                <a:extLst>
                  <a:ext uri="{FF2B5EF4-FFF2-40B4-BE49-F238E27FC236}">
                    <a16:creationId xmlns:a16="http://schemas.microsoft.com/office/drawing/2014/main" id="{7BEDF974-EB25-4769-BDD6-F16430FF2C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3" name="Freeform 37">
                <a:extLst>
                  <a:ext uri="{FF2B5EF4-FFF2-40B4-BE49-F238E27FC236}">
                    <a16:creationId xmlns:a16="http://schemas.microsoft.com/office/drawing/2014/main" id="{7AD36026-D842-4FF4-905B-CEA8481F5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4" name="Freeform 38">
                <a:extLst>
                  <a:ext uri="{FF2B5EF4-FFF2-40B4-BE49-F238E27FC236}">
                    <a16:creationId xmlns:a16="http://schemas.microsoft.com/office/drawing/2014/main" id="{5EBAAB58-B39B-410E-97BA-4D33B0A9C0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5" name="Freeform 39">
                <a:extLst>
                  <a:ext uri="{FF2B5EF4-FFF2-40B4-BE49-F238E27FC236}">
                    <a16:creationId xmlns:a16="http://schemas.microsoft.com/office/drawing/2014/main" id="{57F900A9-A201-4C4D-9229-14F784AEC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6" name="Freeform 40">
                <a:extLst>
                  <a:ext uri="{FF2B5EF4-FFF2-40B4-BE49-F238E27FC236}">
                    <a16:creationId xmlns:a16="http://schemas.microsoft.com/office/drawing/2014/main" id="{EFF4B280-5D63-4917-8757-8088E70BA2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7" name="Rectangle 41">
                <a:extLst>
                  <a:ext uri="{FF2B5EF4-FFF2-40B4-BE49-F238E27FC236}">
                    <a16:creationId xmlns:a16="http://schemas.microsoft.com/office/drawing/2014/main" id="{9CD67EA3-2BB1-4AE4-AFF9-BE18B6161B6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grpSp>
      </p:grpSp>
      <p:sp>
        <p:nvSpPr>
          <p:cNvPr id="7" name="Textfeld 6">
            <a:extLst>
              <a:ext uri="{FF2B5EF4-FFF2-40B4-BE49-F238E27FC236}">
                <a16:creationId xmlns:a16="http://schemas.microsoft.com/office/drawing/2014/main" id="{11B27CAA-6A77-7FE1-8899-DC7F0A6215BF}"/>
              </a:ext>
            </a:extLst>
          </p:cNvPr>
          <p:cNvSpPr txBox="1"/>
          <p:nvPr/>
        </p:nvSpPr>
        <p:spPr>
          <a:xfrm>
            <a:off x="963612" y="562769"/>
            <a:ext cx="10280651" cy="1006760"/>
          </a:xfrm>
          <a:prstGeom prst="rect">
            <a:avLst/>
          </a:prstGeom>
        </p:spPr>
        <p:txBody>
          <a:bodyPr vert="horz" lIns="91440" tIns="45720" rIns="91440" bIns="45720" rtlCol="0" anchor="ctr">
            <a:normAutofit fontScale="92500"/>
          </a:bodyPr>
          <a:lstStyle/>
          <a:p>
            <a:pPr algn="ctr" defTabSz="914400">
              <a:lnSpc>
                <a:spcPct val="90000"/>
              </a:lnSpc>
              <a:spcBef>
                <a:spcPct val="0"/>
              </a:spcBef>
              <a:spcAft>
                <a:spcPts val="600"/>
              </a:spcAft>
            </a:pPr>
            <a:r>
              <a:rPr lang="en-US" sz="3600" b="1" cap="all" dirty="0" err="1">
                <a:latin typeface="Segoe UI" panose="020B0502040204020203" pitchFamily="34" charset="0"/>
                <a:ea typeface="+mj-ea"/>
                <a:cs typeface="Segoe UI" panose="020B0502040204020203" pitchFamily="34" charset="0"/>
              </a:rPr>
              <a:t>Erkennung</a:t>
            </a:r>
            <a:r>
              <a:rPr lang="en-US" sz="3600" b="1" cap="all" dirty="0">
                <a:latin typeface="Segoe UI" panose="020B0502040204020203" pitchFamily="34" charset="0"/>
                <a:ea typeface="+mj-ea"/>
                <a:cs typeface="Segoe UI" panose="020B0502040204020203" pitchFamily="34" charset="0"/>
              </a:rPr>
              <a:t> und </a:t>
            </a:r>
            <a:r>
              <a:rPr lang="en-US" sz="3600" b="1" cap="all" dirty="0" err="1">
                <a:latin typeface="Segoe UI" panose="020B0502040204020203" pitchFamily="34" charset="0"/>
                <a:ea typeface="+mj-ea"/>
                <a:cs typeface="Segoe UI" panose="020B0502040204020203" pitchFamily="34" charset="0"/>
              </a:rPr>
              <a:t>Visualisierung</a:t>
            </a:r>
            <a:r>
              <a:rPr lang="en-US" sz="3600" b="1" cap="all" dirty="0">
                <a:latin typeface="Segoe UI" panose="020B0502040204020203" pitchFamily="34" charset="0"/>
                <a:ea typeface="+mj-ea"/>
                <a:cs typeface="Segoe UI" panose="020B0502040204020203" pitchFamily="34" charset="0"/>
              </a:rPr>
              <a:t> von </a:t>
            </a:r>
            <a:r>
              <a:rPr lang="en-US" sz="3600" b="1" cap="all" dirty="0" err="1">
                <a:latin typeface="Segoe UI" panose="020B0502040204020203" pitchFamily="34" charset="0"/>
                <a:ea typeface="+mj-ea"/>
                <a:cs typeface="Segoe UI" panose="020B0502040204020203" pitchFamily="34" charset="0"/>
              </a:rPr>
              <a:t>ungewöhnlichen</a:t>
            </a:r>
            <a:r>
              <a:rPr lang="en-US" sz="3600" b="1" cap="all" dirty="0">
                <a:latin typeface="Segoe UI" panose="020B0502040204020203" pitchFamily="34" charset="0"/>
                <a:ea typeface="+mj-ea"/>
                <a:cs typeface="Segoe UI" panose="020B0502040204020203" pitchFamily="34" charset="0"/>
              </a:rPr>
              <a:t> Tagen </a:t>
            </a:r>
            <a:r>
              <a:rPr lang="en-US" sz="3600" b="1" cap="all" dirty="0" err="1">
                <a:latin typeface="Segoe UI" panose="020B0502040204020203" pitchFamily="34" charset="0"/>
                <a:ea typeface="+mj-ea"/>
                <a:cs typeface="Segoe UI" panose="020B0502040204020203" pitchFamily="34" charset="0"/>
              </a:rPr>
              <a:t>bei</a:t>
            </a:r>
            <a:r>
              <a:rPr lang="en-US" sz="3600" b="1" cap="all" dirty="0">
                <a:latin typeface="Segoe UI" panose="020B0502040204020203" pitchFamily="34" charset="0"/>
                <a:ea typeface="+mj-ea"/>
                <a:cs typeface="Segoe UI" panose="020B0502040204020203" pitchFamily="34" charset="0"/>
              </a:rPr>
              <a:t> </a:t>
            </a:r>
            <a:r>
              <a:rPr lang="en-US" sz="3600" b="1" cap="all" dirty="0" err="1">
                <a:latin typeface="Segoe UI" panose="020B0502040204020203" pitchFamily="34" charset="0"/>
                <a:ea typeface="+mj-ea"/>
                <a:cs typeface="Segoe UI" panose="020B0502040204020203" pitchFamily="34" charset="0"/>
              </a:rPr>
              <a:t>Seitenaufrufen</a:t>
            </a:r>
            <a:endParaRPr lang="en-US" sz="3600" b="1" cap="all" dirty="0">
              <a:latin typeface="Segoe UI" panose="020B0502040204020203" pitchFamily="34" charset="0"/>
              <a:ea typeface="+mj-ea"/>
              <a:cs typeface="Segoe UI" panose="020B0502040204020203" pitchFamily="34" charset="0"/>
            </a:endParaRP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5"/>
          <a:stretch>
            <a:fillRect/>
          </a:stretch>
        </p:blipFill>
        <p:spPr>
          <a:xfrm>
            <a:off x="1206500" y="1658404"/>
            <a:ext cx="4889236" cy="2307669"/>
          </a:xfrm>
          <a:prstGeom prst="round2DiagRect">
            <a:avLst>
              <a:gd name="adj1" fmla="val 983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6"/>
          <a:stretch>
            <a:fillRect/>
          </a:stretch>
        </p:blipFill>
        <p:spPr>
          <a:xfrm>
            <a:off x="1187451" y="4221231"/>
            <a:ext cx="7145516" cy="2453581"/>
          </a:xfrm>
          <a:prstGeom prst="round2DiagRect">
            <a:avLst>
              <a:gd name="adj1" fmla="val 169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feld 5">
            <a:extLst>
              <a:ext uri="{FF2B5EF4-FFF2-40B4-BE49-F238E27FC236}">
                <a16:creationId xmlns:a16="http://schemas.microsoft.com/office/drawing/2014/main" id="{84CEA768-A678-94EC-03CF-3049F74FB622}"/>
              </a:ext>
            </a:extLst>
          </p:cNvPr>
          <p:cNvSpPr txBox="1"/>
          <p:nvPr/>
        </p:nvSpPr>
        <p:spPr>
          <a:xfrm>
            <a:off x="6186223" y="2366963"/>
            <a:ext cx="4586500" cy="1575205"/>
          </a:xfrm>
          <a:prstGeom prst="rect">
            <a:avLst/>
          </a:prstGeom>
        </p:spPr>
        <p:txBody>
          <a:bodyPr vert="horz" lIns="91440" tIns="45720" rIns="91440" bIns="45720" rtlCol="0">
            <a:noAutofit/>
          </a:bodyPr>
          <a:lstStyle/>
          <a:p>
            <a:pPr marL="285750" indent="-285750" defTabSz="914400">
              <a:lnSpc>
                <a:spcPct val="120000"/>
              </a:lnSpc>
              <a:spcAft>
                <a:spcPts val="600"/>
              </a:spcAft>
              <a:buSzPct val="125000"/>
              <a:buFont typeface="Arial" panose="020B0604020202020204" pitchFamily="34" charset="0"/>
              <a:buChar char="•"/>
            </a:pPr>
            <a:r>
              <a:rPr lang="en-US" sz="1700" b="1" dirty="0">
                <a:latin typeface="Segoe UI" panose="020B0502040204020203" pitchFamily="34" charset="0"/>
                <a:cs typeface="Segoe UI" panose="020B0502040204020203" pitchFamily="34" charset="0"/>
              </a:rPr>
              <a:t>Hier </a:t>
            </a:r>
            <a:r>
              <a:rPr lang="en-US" sz="1700" b="1" dirty="0" err="1">
                <a:latin typeface="Segoe UI" panose="020B0502040204020203" pitchFamily="34" charset="0"/>
                <a:cs typeface="Segoe UI" panose="020B0502040204020203" pitchFamily="34" charset="0"/>
              </a:rPr>
              <a:t>sehen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wir</a:t>
            </a:r>
            <a:r>
              <a:rPr lang="en-US" sz="1700" b="1" dirty="0">
                <a:latin typeface="Segoe UI" panose="020B0502040204020203" pitchFamily="34" charset="0"/>
                <a:cs typeface="Segoe UI" panose="020B0502040204020203" pitchFamily="34" charset="0"/>
              </a:rPr>
              <a:t>, an </a:t>
            </a:r>
            <a:r>
              <a:rPr lang="en-US" sz="1700" b="1" dirty="0" err="1">
                <a:latin typeface="Segoe UI" panose="020B0502040204020203" pitchFamily="34" charset="0"/>
                <a:cs typeface="Segoe UI" panose="020B0502040204020203" pitchFamily="34" charset="0"/>
              </a:rPr>
              <a:t>welchen</a:t>
            </a:r>
            <a:r>
              <a:rPr lang="en-US" sz="1700" b="1" dirty="0">
                <a:latin typeface="Segoe UI" panose="020B0502040204020203" pitchFamily="34" charset="0"/>
                <a:cs typeface="Segoe UI" panose="020B0502040204020203" pitchFamily="34" charset="0"/>
              </a:rPr>
              <a:t> Tagen die </a:t>
            </a:r>
            <a:r>
              <a:rPr lang="en-US" sz="1700" b="1" dirty="0" err="1">
                <a:latin typeface="Segoe UI" panose="020B0502040204020203" pitchFamily="34" charset="0"/>
                <a:cs typeface="Segoe UI" panose="020B0502040204020203" pitchFamily="34" charset="0"/>
              </a:rPr>
              <a:t>Seitenaufrufe</a:t>
            </a:r>
            <a:r>
              <a:rPr lang="en-US" sz="1700" b="1" dirty="0">
                <a:latin typeface="Segoe UI" panose="020B0502040204020203" pitchFamily="34" charset="0"/>
                <a:cs typeface="Segoe UI" panose="020B0502040204020203" pitchFamily="34" charset="0"/>
              </a:rPr>
              <a:t> auf der Website </a:t>
            </a:r>
            <a:r>
              <a:rPr lang="en-US" sz="1700" b="1" dirty="0" err="1">
                <a:latin typeface="Segoe UI" panose="020B0502040204020203" pitchFamily="34" charset="0"/>
                <a:cs typeface="Segoe UI" panose="020B0502040204020203" pitchFamily="34" charset="0"/>
              </a:rPr>
              <a:t>besonders</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ungewöhnlich</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waren</a:t>
            </a:r>
            <a:r>
              <a:rPr lang="en-US" sz="1700" b="1" dirty="0">
                <a:latin typeface="Segoe UI" panose="020B0502040204020203" pitchFamily="34" charset="0"/>
                <a:cs typeface="Segoe UI" panose="020B0502040204020203" pitchFamily="34" charset="0"/>
              </a:rPr>
              <a:t> – also </a:t>
            </a:r>
            <a:r>
              <a:rPr lang="en-US" sz="1700" b="1" dirty="0" err="1">
                <a:latin typeface="Segoe UI" panose="020B0502040204020203" pitchFamily="34" charset="0"/>
                <a:cs typeface="Segoe UI" panose="020B0502040204020203" pitchFamily="34" charset="0"/>
              </a:rPr>
              <a:t>Ausreißer</a:t>
            </a:r>
            <a:r>
              <a:rPr lang="en-US" sz="1700" b="1" dirty="0">
                <a:latin typeface="Segoe UI" panose="020B0502040204020203" pitchFamily="34" charset="0"/>
                <a:cs typeface="Segoe UI" panose="020B0502040204020203" pitchFamily="34" charset="0"/>
              </a:rPr>
              <a:t>-Tage, die </a:t>
            </a:r>
            <a:r>
              <a:rPr lang="en-US" sz="1700" b="1" dirty="0" err="1">
                <a:latin typeface="Segoe UI" panose="020B0502040204020203" pitchFamily="34" charset="0"/>
                <a:cs typeface="Segoe UI" panose="020B0502040204020203" pitchFamily="34" charset="0"/>
              </a:rPr>
              <a:t>sich</a:t>
            </a:r>
            <a:r>
              <a:rPr lang="en-US" sz="1700" b="1" dirty="0">
                <a:latin typeface="Segoe UI" panose="020B0502040204020203" pitchFamily="34" charset="0"/>
                <a:cs typeface="Segoe UI" panose="020B0502040204020203" pitchFamily="34" charset="0"/>
              </a:rPr>
              <a:t> stark von </a:t>
            </a:r>
            <a:r>
              <a:rPr lang="en-US" sz="1700" b="1" dirty="0" err="1">
                <a:latin typeface="Segoe UI" panose="020B0502040204020203" pitchFamily="34" charset="0"/>
                <a:cs typeface="Segoe UI" panose="020B0502040204020203" pitchFamily="34" charset="0"/>
              </a:rPr>
              <a:t>normalen</a:t>
            </a:r>
            <a:r>
              <a:rPr lang="en-US" sz="1700" b="1" dirty="0">
                <a:latin typeface="Segoe UI" panose="020B0502040204020203" pitchFamily="34" charset="0"/>
                <a:cs typeface="Segoe UI" panose="020B0502040204020203" pitchFamily="34" charset="0"/>
              </a:rPr>
              <a:t> Tagen </a:t>
            </a:r>
            <a:r>
              <a:rPr lang="en-US" sz="1700" b="1" dirty="0" err="1">
                <a:latin typeface="Segoe UI" panose="020B0502040204020203" pitchFamily="34" charset="0"/>
                <a:cs typeface="Segoe UI" panose="020B0502040204020203" pitchFamily="34" charset="0"/>
              </a:rPr>
              <a:t>unterscheiden</a:t>
            </a:r>
            <a:r>
              <a:rPr lang="en-US" sz="1700" b="1"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7639770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18"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9"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0"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21"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2"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3"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4"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5"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6"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7"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8"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9"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0"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1"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2"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3"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4"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5"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6"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7"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8"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9"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0"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1"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2"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3"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4"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5"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46"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7"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8"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9"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0"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1"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2"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3"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4"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5"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6"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7"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58"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9"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0"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1"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2"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3"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4"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5"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6"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7"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8"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9"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0"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sp>
        <p:nvSpPr>
          <p:cNvPr id="9" name="Textfeld 8">
            <a:extLst>
              <a:ext uri="{FF2B5EF4-FFF2-40B4-BE49-F238E27FC236}">
                <a16:creationId xmlns:a16="http://schemas.microsoft.com/office/drawing/2014/main" id="{BC5D5810-662B-DA81-0136-7055A7DD6760}"/>
              </a:ext>
            </a:extLst>
          </p:cNvPr>
          <p:cNvSpPr txBox="1"/>
          <p:nvPr/>
        </p:nvSpPr>
        <p:spPr>
          <a:xfrm>
            <a:off x="1837864" y="903287"/>
            <a:ext cx="4659548" cy="243514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b="1" cap="all" dirty="0" err="1">
                <a:effectLst/>
                <a:latin typeface="Segoe UI" panose="020B0502040204020203" pitchFamily="34" charset="0"/>
                <a:ea typeface="+mj-ea"/>
                <a:cs typeface="Segoe UI" panose="020B0502040204020203" pitchFamily="34" charset="0"/>
              </a:rPr>
              <a:t>Entwicklung</a:t>
            </a:r>
            <a:r>
              <a:rPr lang="en-US" sz="3600" b="1" cap="all" dirty="0">
                <a:effectLst/>
                <a:latin typeface="Segoe UI" panose="020B0502040204020203" pitchFamily="34" charset="0"/>
                <a:ea typeface="+mj-ea"/>
                <a:cs typeface="Segoe UI" panose="020B0502040204020203" pitchFamily="34" charset="0"/>
              </a:rPr>
              <a:t> der </a:t>
            </a:r>
            <a:r>
              <a:rPr lang="en-US" sz="3600" b="1" cap="all" dirty="0" err="1">
                <a:effectLst/>
                <a:latin typeface="Segoe UI" panose="020B0502040204020203" pitchFamily="34" charset="0"/>
                <a:ea typeface="+mj-ea"/>
                <a:cs typeface="Segoe UI" panose="020B0502040204020203" pitchFamily="34" charset="0"/>
              </a:rPr>
              <a:t>wichtigsten</a:t>
            </a:r>
            <a:r>
              <a:rPr lang="en-US" sz="3600" b="1" cap="all" dirty="0">
                <a:effectLst/>
                <a:latin typeface="Segoe UI" panose="020B0502040204020203" pitchFamily="34" charset="0"/>
                <a:ea typeface="+mj-ea"/>
                <a:cs typeface="Segoe UI" panose="020B0502040204020203" pitchFamily="34" charset="0"/>
              </a:rPr>
              <a:t> </a:t>
            </a:r>
            <a:r>
              <a:rPr lang="en-US" sz="3600" b="1" cap="all" dirty="0" err="1">
                <a:effectLst/>
                <a:latin typeface="Segoe UI" panose="020B0502040204020203" pitchFamily="34" charset="0"/>
                <a:ea typeface="+mj-ea"/>
                <a:cs typeface="Segoe UI" panose="020B0502040204020203" pitchFamily="34" charset="0"/>
              </a:rPr>
              <a:t>Besuchergruppen</a:t>
            </a:r>
            <a:r>
              <a:rPr lang="en-US" sz="3600" b="1" cap="all" dirty="0">
                <a:effectLst/>
                <a:latin typeface="Segoe UI" panose="020B0502040204020203" pitchFamily="34" charset="0"/>
                <a:ea typeface="+mj-ea"/>
                <a:cs typeface="Segoe UI" panose="020B0502040204020203" pitchFamily="34" charset="0"/>
              </a:rPr>
              <a:t> </a:t>
            </a:r>
            <a:r>
              <a:rPr lang="en-US" sz="3600" b="1" cap="all" dirty="0" err="1">
                <a:effectLst/>
                <a:latin typeface="Segoe UI" panose="020B0502040204020203" pitchFamily="34" charset="0"/>
                <a:ea typeface="+mj-ea"/>
                <a:cs typeface="Segoe UI" panose="020B0502040204020203" pitchFamily="34" charset="0"/>
              </a:rPr>
              <a:t>über</a:t>
            </a:r>
            <a:r>
              <a:rPr lang="en-US" sz="3600" b="1" cap="all" dirty="0">
                <a:effectLst/>
                <a:latin typeface="Segoe UI" panose="020B0502040204020203" pitchFamily="34" charset="0"/>
                <a:ea typeface="+mj-ea"/>
                <a:cs typeface="Segoe UI" panose="020B0502040204020203" pitchFamily="34" charset="0"/>
              </a:rPr>
              <a:t> Zeit</a:t>
            </a:r>
            <a:endParaRPr lang="en-US" sz="3600" b="0" cap="all" dirty="0">
              <a:effectLst/>
              <a:latin typeface="Segoe UI" panose="020B0502040204020203" pitchFamily="34" charset="0"/>
              <a:ea typeface="+mj-ea"/>
              <a:cs typeface="Segoe UI" panose="020B0502040204020203" pitchFamily="34" charset="0"/>
            </a:endParaRPr>
          </a:p>
        </p:txBody>
      </p:sp>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5"/>
          <a:stretch>
            <a:fillRect/>
          </a:stretch>
        </p:blipFill>
        <p:spPr>
          <a:xfrm>
            <a:off x="6668401" y="621080"/>
            <a:ext cx="4313924" cy="2793265"/>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6"/>
          <a:stretch>
            <a:fillRect/>
          </a:stretch>
        </p:blipFill>
        <p:spPr>
          <a:xfrm>
            <a:off x="2330795" y="3579386"/>
            <a:ext cx="7692338" cy="2793265"/>
          </a:xfrm>
          <a:prstGeom prst="round2DiagRect">
            <a:avLst>
              <a:gd name="adj1" fmla="val 2090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Tree>
    <p:extLst>
      <p:ext uri="{BB962C8B-B14F-4D97-AF65-F5344CB8AC3E}">
        <p14:creationId xmlns:p14="http://schemas.microsoft.com/office/powerpoint/2010/main" val="69493634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BD682E6D-6B2A-4E23-9DB2-A87CFD5EF6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9" name="Group 18">
            <a:extLst>
              <a:ext uri="{FF2B5EF4-FFF2-40B4-BE49-F238E27FC236}">
                <a16:creationId xmlns:a16="http://schemas.microsoft.com/office/drawing/2014/main" id="{82818B62-F7FE-4423-B47F-BEADB95859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0" name="Group 19">
              <a:extLst>
                <a:ext uri="{FF2B5EF4-FFF2-40B4-BE49-F238E27FC236}">
                  <a16:creationId xmlns:a16="http://schemas.microsoft.com/office/drawing/2014/main" id="{08D8F34A-2048-4710-885B-6020E3A52A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2" name="Rectangle 5">
                <a:extLst>
                  <a:ext uri="{FF2B5EF4-FFF2-40B4-BE49-F238E27FC236}">
                    <a16:creationId xmlns:a16="http://schemas.microsoft.com/office/drawing/2014/main" id="{2BD59528-B946-437E-964B-E07B68C395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33" name="Freeform 6">
                <a:extLst>
                  <a:ext uri="{FF2B5EF4-FFF2-40B4-BE49-F238E27FC236}">
                    <a16:creationId xmlns:a16="http://schemas.microsoft.com/office/drawing/2014/main" id="{E501D201-A6EF-40DD-A904-37280298A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4" name="Freeform 7">
                <a:extLst>
                  <a:ext uri="{FF2B5EF4-FFF2-40B4-BE49-F238E27FC236}">
                    <a16:creationId xmlns:a16="http://schemas.microsoft.com/office/drawing/2014/main" id="{700C9926-C507-4642-A28B-4381982F27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5" name="Freeform 8">
                <a:extLst>
                  <a:ext uri="{FF2B5EF4-FFF2-40B4-BE49-F238E27FC236}">
                    <a16:creationId xmlns:a16="http://schemas.microsoft.com/office/drawing/2014/main" id="{F9C0AC4B-084B-44C7-9BB3-84B1AA7A6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6" name="Freeform 9">
                <a:extLst>
                  <a:ext uri="{FF2B5EF4-FFF2-40B4-BE49-F238E27FC236}">
                    <a16:creationId xmlns:a16="http://schemas.microsoft.com/office/drawing/2014/main" id="{765B71B8-526D-4CE9-9B29-380B4A63D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7" name="Freeform 10">
                <a:extLst>
                  <a:ext uri="{FF2B5EF4-FFF2-40B4-BE49-F238E27FC236}">
                    <a16:creationId xmlns:a16="http://schemas.microsoft.com/office/drawing/2014/main" id="{A5E131F6-E6F7-4C93-B2AC-6BEE7210A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8" name="Freeform 11">
                <a:extLst>
                  <a:ext uri="{FF2B5EF4-FFF2-40B4-BE49-F238E27FC236}">
                    <a16:creationId xmlns:a16="http://schemas.microsoft.com/office/drawing/2014/main" id="{36F8025F-A8BE-4215-AD98-F0E163D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9" name="Freeform 12">
                <a:extLst>
                  <a:ext uri="{FF2B5EF4-FFF2-40B4-BE49-F238E27FC236}">
                    <a16:creationId xmlns:a16="http://schemas.microsoft.com/office/drawing/2014/main" id="{3FEE64BF-FE95-4329-8B60-ADB566F8C4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0" name="Freeform 13">
                <a:extLst>
                  <a:ext uri="{FF2B5EF4-FFF2-40B4-BE49-F238E27FC236}">
                    <a16:creationId xmlns:a16="http://schemas.microsoft.com/office/drawing/2014/main" id="{742D24D5-73EA-4F42-A61D-FE001B1A9B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1" name="Freeform 14">
                <a:extLst>
                  <a:ext uri="{FF2B5EF4-FFF2-40B4-BE49-F238E27FC236}">
                    <a16:creationId xmlns:a16="http://schemas.microsoft.com/office/drawing/2014/main" id="{DC35DA0C-8EC9-48BE-A38B-B626CD2DB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2" name="Freeform 15">
                <a:extLst>
                  <a:ext uri="{FF2B5EF4-FFF2-40B4-BE49-F238E27FC236}">
                    <a16:creationId xmlns:a16="http://schemas.microsoft.com/office/drawing/2014/main" id="{FFD82B19-6C16-4221-83B3-40342C74D9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3" name="Line 16">
                <a:extLst>
                  <a:ext uri="{FF2B5EF4-FFF2-40B4-BE49-F238E27FC236}">
                    <a16:creationId xmlns:a16="http://schemas.microsoft.com/office/drawing/2014/main" id="{91BC2DD8-6333-4604-A9AD-AF058EBC63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44" name="Freeform 17">
                <a:extLst>
                  <a:ext uri="{FF2B5EF4-FFF2-40B4-BE49-F238E27FC236}">
                    <a16:creationId xmlns:a16="http://schemas.microsoft.com/office/drawing/2014/main" id="{867B3042-26EF-40D4-BB69-1CE99C569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5" name="Freeform 18">
                <a:extLst>
                  <a:ext uri="{FF2B5EF4-FFF2-40B4-BE49-F238E27FC236}">
                    <a16:creationId xmlns:a16="http://schemas.microsoft.com/office/drawing/2014/main" id="{C54FD8EB-2552-4089-A064-A979E29F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6" name="Freeform 19">
                <a:extLst>
                  <a:ext uri="{FF2B5EF4-FFF2-40B4-BE49-F238E27FC236}">
                    <a16:creationId xmlns:a16="http://schemas.microsoft.com/office/drawing/2014/main" id="{B906D2FC-267D-4E9E-AB79-A3F9F71D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7" name="Freeform 20">
                <a:extLst>
                  <a:ext uri="{FF2B5EF4-FFF2-40B4-BE49-F238E27FC236}">
                    <a16:creationId xmlns:a16="http://schemas.microsoft.com/office/drawing/2014/main" id="{0414425E-C29B-4586-B8DF-6868ECC2E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8" name="Rectangle 21">
                <a:extLst>
                  <a:ext uri="{FF2B5EF4-FFF2-40B4-BE49-F238E27FC236}">
                    <a16:creationId xmlns:a16="http://schemas.microsoft.com/office/drawing/2014/main" id="{CDBE75E0-D1A8-46A2-BEAA-A0291988AD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49" name="Freeform 22">
                <a:extLst>
                  <a:ext uri="{FF2B5EF4-FFF2-40B4-BE49-F238E27FC236}">
                    <a16:creationId xmlns:a16="http://schemas.microsoft.com/office/drawing/2014/main" id="{43D2C92D-C4E9-4828-9F80-084603E71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0" name="Freeform 23">
                <a:extLst>
                  <a:ext uri="{FF2B5EF4-FFF2-40B4-BE49-F238E27FC236}">
                    <a16:creationId xmlns:a16="http://schemas.microsoft.com/office/drawing/2014/main" id="{746EAB08-DCFC-4A40-99E8-E8E3ED92DC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1" name="Freeform 24">
                <a:extLst>
                  <a:ext uri="{FF2B5EF4-FFF2-40B4-BE49-F238E27FC236}">
                    <a16:creationId xmlns:a16="http://schemas.microsoft.com/office/drawing/2014/main" id="{C11CD8F1-C1C6-4E75-AC97-3EDEF9F33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2" name="Freeform 25">
                <a:extLst>
                  <a:ext uri="{FF2B5EF4-FFF2-40B4-BE49-F238E27FC236}">
                    <a16:creationId xmlns:a16="http://schemas.microsoft.com/office/drawing/2014/main" id="{2C0D5227-1C13-4FC8-B5E4-8F31CE08F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3" name="Freeform 26">
                <a:extLst>
                  <a:ext uri="{FF2B5EF4-FFF2-40B4-BE49-F238E27FC236}">
                    <a16:creationId xmlns:a16="http://schemas.microsoft.com/office/drawing/2014/main" id="{FCE27CDF-D928-46AC-AA53-9B9D3A2D5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4" name="Freeform 27">
                <a:extLst>
                  <a:ext uri="{FF2B5EF4-FFF2-40B4-BE49-F238E27FC236}">
                    <a16:creationId xmlns:a16="http://schemas.microsoft.com/office/drawing/2014/main" id="{CA2F8135-1DDF-47CC-9187-B929982C5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5" name="Freeform 28">
                <a:extLst>
                  <a:ext uri="{FF2B5EF4-FFF2-40B4-BE49-F238E27FC236}">
                    <a16:creationId xmlns:a16="http://schemas.microsoft.com/office/drawing/2014/main" id="{9F3AE01D-F193-4221-9EFA-B46875265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6" name="Freeform 29">
                <a:extLst>
                  <a:ext uri="{FF2B5EF4-FFF2-40B4-BE49-F238E27FC236}">
                    <a16:creationId xmlns:a16="http://schemas.microsoft.com/office/drawing/2014/main" id="{7808422C-2145-4A5B-BD80-D18FF720C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7" name="Freeform 30">
                <a:extLst>
                  <a:ext uri="{FF2B5EF4-FFF2-40B4-BE49-F238E27FC236}">
                    <a16:creationId xmlns:a16="http://schemas.microsoft.com/office/drawing/2014/main" id="{987F6D2E-7C49-41A2-9B29-C6E1A365F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8" name="Freeform 31">
                <a:extLst>
                  <a:ext uri="{FF2B5EF4-FFF2-40B4-BE49-F238E27FC236}">
                    <a16:creationId xmlns:a16="http://schemas.microsoft.com/office/drawing/2014/main" id="{26F1D2B4-D9F2-4D30-AF5B-E0F0F8B4FE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grpSp>
          <p:nvGrpSpPr>
            <p:cNvPr id="21" name="Group 20">
              <a:extLst>
                <a:ext uri="{FF2B5EF4-FFF2-40B4-BE49-F238E27FC236}">
                  <a16:creationId xmlns:a16="http://schemas.microsoft.com/office/drawing/2014/main" id="{E8E1273E-EDE2-4A3A-B711-7C633D6F04D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2" name="Freeform 32">
                <a:extLst>
                  <a:ext uri="{FF2B5EF4-FFF2-40B4-BE49-F238E27FC236}">
                    <a16:creationId xmlns:a16="http://schemas.microsoft.com/office/drawing/2014/main" id="{B63B0065-EB02-4B15-A2D1-8BF654B8A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3" name="Freeform 33">
                <a:extLst>
                  <a:ext uri="{FF2B5EF4-FFF2-40B4-BE49-F238E27FC236}">
                    <a16:creationId xmlns:a16="http://schemas.microsoft.com/office/drawing/2014/main" id="{E57426CB-66F7-4E49-A669-66628242C9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4" name="Freeform 34">
                <a:extLst>
                  <a:ext uri="{FF2B5EF4-FFF2-40B4-BE49-F238E27FC236}">
                    <a16:creationId xmlns:a16="http://schemas.microsoft.com/office/drawing/2014/main" id="{13E7D034-6F93-4C3D-B0D4-5C7112065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5" name="Freeform 35">
                <a:extLst>
                  <a:ext uri="{FF2B5EF4-FFF2-40B4-BE49-F238E27FC236}">
                    <a16:creationId xmlns:a16="http://schemas.microsoft.com/office/drawing/2014/main" id="{544587B9-2C96-4F49-9D32-4B9561513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6" name="Freeform 36">
                <a:extLst>
                  <a:ext uri="{FF2B5EF4-FFF2-40B4-BE49-F238E27FC236}">
                    <a16:creationId xmlns:a16="http://schemas.microsoft.com/office/drawing/2014/main" id="{89C0C949-76C7-4C92-9296-CD1C2EF76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7" name="Freeform 37">
                <a:extLst>
                  <a:ext uri="{FF2B5EF4-FFF2-40B4-BE49-F238E27FC236}">
                    <a16:creationId xmlns:a16="http://schemas.microsoft.com/office/drawing/2014/main" id="{88A24927-AAB9-451E-B0A0-A405AA62A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8" name="Freeform 38">
                <a:extLst>
                  <a:ext uri="{FF2B5EF4-FFF2-40B4-BE49-F238E27FC236}">
                    <a16:creationId xmlns:a16="http://schemas.microsoft.com/office/drawing/2014/main" id="{EB081E7B-E0CD-441B-B79D-E93D2AEBD6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9" name="Freeform 39">
                <a:extLst>
                  <a:ext uri="{FF2B5EF4-FFF2-40B4-BE49-F238E27FC236}">
                    <a16:creationId xmlns:a16="http://schemas.microsoft.com/office/drawing/2014/main" id="{7D5730F8-66D4-4B1F-B8ED-FF90B6DF2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0" name="Freeform 40">
                <a:extLst>
                  <a:ext uri="{FF2B5EF4-FFF2-40B4-BE49-F238E27FC236}">
                    <a16:creationId xmlns:a16="http://schemas.microsoft.com/office/drawing/2014/main" id="{889A6C05-5677-4961-9C01-68C74E42B7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1" name="Rectangle 41">
                <a:extLst>
                  <a:ext uri="{FF2B5EF4-FFF2-40B4-BE49-F238E27FC236}">
                    <a16:creationId xmlns:a16="http://schemas.microsoft.com/office/drawing/2014/main" id="{8C7CB0DC-7079-4F28-81F7-057DE28ED8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grpSp>
      </p:grpSp>
      <p:sp>
        <p:nvSpPr>
          <p:cNvPr id="10" name="Textfeld 9">
            <a:extLst>
              <a:ext uri="{FF2B5EF4-FFF2-40B4-BE49-F238E27FC236}">
                <a16:creationId xmlns:a16="http://schemas.microsoft.com/office/drawing/2014/main" id="{05F262CC-C91A-A4AE-9BB5-C08A78B02A42}"/>
              </a:ext>
            </a:extLst>
          </p:cNvPr>
          <p:cNvSpPr txBox="1"/>
          <p:nvPr/>
        </p:nvSpPr>
        <p:spPr>
          <a:xfrm>
            <a:off x="2298995" y="323243"/>
            <a:ext cx="7597184" cy="134600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b="1" cap="all" dirty="0" err="1">
                <a:effectLst/>
                <a:latin typeface="Segoe UI" panose="020B0502040204020203" pitchFamily="34" charset="0"/>
                <a:ea typeface="+mj-ea"/>
                <a:cs typeface="Segoe UI" panose="020B0502040204020203" pitchFamily="34" charset="0"/>
              </a:rPr>
              <a:t>Nutzer</a:t>
            </a:r>
            <a:r>
              <a:rPr lang="en-US" sz="2800" b="1" cap="all" dirty="0">
                <a:effectLst/>
                <a:latin typeface="Segoe UI" panose="020B0502040204020203" pitchFamily="34" charset="0"/>
                <a:ea typeface="+mj-ea"/>
                <a:cs typeface="Segoe UI" panose="020B0502040204020203" pitchFamily="34" charset="0"/>
              </a:rPr>
              <a:t>-Cluster </a:t>
            </a:r>
            <a:r>
              <a:rPr lang="en-US" sz="2800" b="1" cap="all" dirty="0" err="1">
                <a:effectLst/>
                <a:latin typeface="Segoe UI" panose="020B0502040204020203" pitchFamily="34" charset="0"/>
                <a:ea typeface="+mj-ea"/>
                <a:cs typeface="Segoe UI" panose="020B0502040204020203" pitchFamily="34" charset="0"/>
              </a:rPr>
              <a:t>Analyse</a:t>
            </a:r>
            <a:r>
              <a:rPr lang="en-US" sz="2800" b="1" cap="all" dirty="0">
                <a:effectLst/>
                <a:latin typeface="Segoe UI" panose="020B0502040204020203" pitchFamily="34" charset="0"/>
                <a:ea typeface="+mj-ea"/>
                <a:cs typeface="Segoe UI" panose="020B0502040204020203" pitchFamily="34" charset="0"/>
              </a:rPr>
              <a:t> auf Basis von Device-</a:t>
            </a:r>
            <a:r>
              <a:rPr lang="en-US" sz="2800" b="1" cap="all" dirty="0" err="1">
                <a:effectLst/>
                <a:latin typeface="Segoe UI" panose="020B0502040204020203" pitchFamily="34" charset="0"/>
                <a:ea typeface="+mj-ea"/>
                <a:cs typeface="Segoe UI" panose="020B0502040204020203" pitchFamily="34" charset="0"/>
              </a:rPr>
              <a:t>Nutzung</a:t>
            </a:r>
            <a:r>
              <a:rPr lang="en-US" sz="2800" b="1" cap="all" dirty="0">
                <a:effectLst/>
                <a:latin typeface="Segoe UI" panose="020B0502040204020203" pitchFamily="34" charset="0"/>
                <a:ea typeface="+mj-ea"/>
                <a:cs typeface="Segoe UI" panose="020B0502040204020203" pitchFamily="34" charset="0"/>
              </a:rPr>
              <a:t>, Traffic-</a:t>
            </a:r>
            <a:r>
              <a:rPr lang="en-US" sz="2800" b="1" cap="all" dirty="0" err="1">
                <a:effectLst/>
                <a:latin typeface="Segoe UI" panose="020B0502040204020203" pitchFamily="34" charset="0"/>
                <a:ea typeface="+mj-ea"/>
                <a:cs typeface="Segoe UI" panose="020B0502040204020203" pitchFamily="34" charset="0"/>
              </a:rPr>
              <a:t>Quellen</a:t>
            </a:r>
            <a:r>
              <a:rPr lang="en-US" sz="2800" b="1" cap="all" dirty="0">
                <a:effectLst/>
                <a:latin typeface="Segoe UI" panose="020B0502040204020203" pitchFamily="34" charset="0"/>
                <a:ea typeface="+mj-ea"/>
                <a:cs typeface="Segoe UI" panose="020B0502040204020203" pitchFamily="34" charset="0"/>
              </a:rPr>
              <a:t> und Engagement-</a:t>
            </a:r>
            <a:r>
              <a:rPr lang="en-US" sz="2800" b="1" cap="all" dirty="0" err="1">
                <a:effectLst/>
                <a:latin typeface="Segoe UI" panose="020B0502040204020203" pitchFamily="34" charset="0"/>
                <a:ea typeface="+mj-ea"/>
                <a:cs typeface="Segoe UI" panose="020B0502040204020203" pitchFamily="34" charset="0"/>
              </a:rPr>
              <a:t>Metriken</a:t>
            </a:r>
            <a:endParaRPr lang="en-US" sz="2800" b="0" cap="all" dirty="0">
              <a:effectLst/>
              <a:latin typeface="Segoe UI" panose="020B0502040204020203" pitchFamily="34" charset="0"/>
              <a:ea typeface="+mj-ea"/>
              <a:cs typeface="Segoe UI" panose="020B0502040204020203" pitchFamily="34" charset="0"/>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073150" y="4731550"/>
            <a:ext cx="10377487" cy="1923258"/>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1700" b="1" dirty="0" err="1">
                <a:latin typeface="Segoe UI" panose="020B0502040204020203" pitchFamily="34" charset="0"/>
                <a:cs typeface="Segoe UI" panose="020B0502040204020203" pitchFamily="34" charset="0"/>
              </a:rPr>
              <a:t>Fragestellung</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Welche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Nutzungsmuster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zeigt</a:t>
            </a:r>
            <a:r>
              <a:rPr lang="en-US" sz="1700" b="1" dirty="0">
                <a:latin typeface="Segoe UI" panose="020B0502040204020203" pitchFamily="34" charset="0"/>
                <a:cs typeface="Segoe UI" panose="020B0502040204020203" pitchFamily="34" charset="0"/>
              </a:rPr>
              <a:t> die Website an </a:t>
            </a:r>
            <a:r>
              <a:rPr lang="en-US" sz="1700" b="1" dirty="0" err="1">
                <a:latin typeface="Segoe UI" panose="020B0502040204020203" pitchFamily="34" charset="0"/>
                <a:cs typeface="Segoe UI" panose="020B0502040204020203" pitchFamily="34" charset="0"/>
              </a:rPr>
              <a:t>verschiedenen</a:t>
            </a:r>
            <a:r>
              <a:rPr lang="en-US" sz="1700" b="1" dirty="0">
                <a:latin typeface="Segoe UI" panose="020B0502040204020203" pitchFamily="34" charset="0"/>
                <a:cs typeface="Segoe UI" panose="020B0502040204020203" pitchFamily="34" charset="0"/>
              </a:rPr>
              <a:t> Tagen?“</a:t>
            </a:r>
          </a:p>
          <a:p>
            <a:pPr indent="-228600" defTabSz="914400">
              <a:lnSpc>
                <a:spcPct val="110000"/>
              </a:lnSpc>
              <a:spcAft>
                <a:spcPts val="600"/>
              </a:spcAft>
              <a:buSzPct val="125000"/>
              <a:buFont typeface="Arial" panose="020B0604020202020204" pitchFamily="34" charset="0"/>
              <a:buChar char="•"/>
            </a:pPr>
            <a:r>
              <a:rPr lang="en-US" sz="1700" b="1" dirty="0">
                <a:latin typeface="Segoe UI" panose="020B0502040204020203" pitchFamily="34" charset="0"/>
                <a:cs typeface="Segoe UI" panose="020B0502040204020203" pitchFamily="34" charset="0"/>
              </a:rPr>
              <a:t>Ziel </a:t>
            </a:r>
            <a:r>
              <a:rPr lang="en-US" sz="1700" b="1" dirty="0" err="1">
                <a:latin typeface="Segoe UI" panose="020B0502040204020203" pitchFamily="34" charset="0"/>
                <a:cs typeface="Segoe UI" panose="020B0502040204020203" pitchFamily="34" charset="0"/>
              </a:rPr>
              <a:t>dieser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Analyse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ist</a:t>
            </a:r>
            <a:r>
              <a:rPr lang="en-US" sz="1700" b="1" dirty="0">
                <a:latin typeface="Segoe UI" panose="020B0502040204020203" pitchFamily="34" charset="0"/>
                <a:cs typeface="Segoe UI" panose="020B0502040204020203" pitchFamily="34" charset="0"/>
              </a:rPr>
              <a:t> es, </a:t>
            </a:r>
            <a:r>
              <a:rPr lang="en-US" sz="1700" b="1" dirty="0" err="1">
                <a:latin typeface="Segoe UI" panose="020B0502040204020203" pitchFamily="34" charset="0"/>
                <a:cs typeface="Segoe UI" panose="020B0502040204020203" pitchFamily="34" charset="0"/>
              </a:rPr>
              <a:t>typische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Nutzungsmuster</a:t>
            </a:r>
            <a:r>
              <a:rPr lang="en-US" sz="1700" b="1" dirty="0">
                <a:latin typeface="Segoe UI" panose="020B0502040204020203" pitchFamily="34" charset="0"/>
                <a:cs typeface="Segoe UI" panose="020B0502040204020203" pitchFamily="34" charset="0"/>
              </a:rPr>
              <a:t> auf </a:t>
            </a:r>
            <a:r>
              <a:rPr lang="en-US" sz="1700" b="1" dirty="0" err="1">
                <a:latin typeface="Segoe UI" panose="020B0502040204020203" pitchFamily="34" charset="0"/>
                <a:cs typeface="Segoe UI" panose="020B0502040204020203" pitchFamily="34" charset="0"/>
              </a:rPr>
              <a:t>einer</a:t>
            </a:r>
            <a:r>
              <a:rPr lang="en-US" sz="1700" b="1" dirty="0">
                <a:latin typeface="Segoe UI" panose="020B0502040204020203" pitchFamily="34" charset="0"/>
                <a:cs typeface="Segoe UI" panose="020B0502040204020203" pitchFamily="34" charset="0"/>
              </a:rPr>
              <a:t> Website </a:t>
            </a:r>
            <a:r>
              <a:rPr lang="en-US" sz="1700" b="1" dirty="0" err="1">
                <a:latin typeface="Segoe UI" panose="020B0502040204020203" pitchFamily="34" charset="0"/>
                <a:cs typeface="Segoe UI" panose="020B0502040204020203" pitchFamily="34" charset="0"/>
              </a:rPr>
              <a:t>zu</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identifizieren</a:t>
            </a:r>
            <a:r>
              <a:rPr lang="en-US" sz="1700" b="1" dirty="0">
                <a:latin typeface="Segoe UI" panose="020B0502040204020203" pitchFamily="34" charset="0"/>
                <a:cs typeface="Segoe UI" panose="020B0502040204020203" pitchFamily="34" charset="0"/>
              </a:rPr>
              <a:t> – </a:t>
            </a:r>
            <a:r>
              <a:rPr lang="en-US" sz="1700" b="1" dirty="0" err="1">
                <a:latin typeface="Segoe UI" panose="020B0502040204020203" pitchFamily="34" charset="0"/>
                <a:cs typeface="Segoe UI" panose="020B0502040204020203" pitchFamily="34" charset="0"/>
              </a:rPr>
              <a:t>basierend</a:t>
            </a:r>
            <a:r>
              <a:rPr lang="en-US" sz="1700" b="1" dirty="0">
                <a:latin typeface="Segoe UI" panose="020B0502040204020203" pitchFamily="34" charset="0"/>
                <a:cs typeface="Segoe UI" panose="020B0502040204020203" pitchFamily="34" charset="0"/>
              </a:rPr>
              <a:t> auf </a:t>
            </a:r>
            <a:r>
              <a:rPr lang="en-US" sz="1700" b="1" dirty="0" err="1">
                <a:latin typeface="Segoe UI" panose="020B0502040204020203" pitchFamily="34" charset="0"/>
                <a:cs typeface="Segoe UI" panose="020B0502040204020203" pitchFamily="34" charset="0"/>
              </a:rPr>
              <a:t>Informationen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wie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Gerätetypen</a:t>
            </a:r>
            <a:r>
              <a:rPr lang="en-US" sz="1700" b="1" dirty="0">
                <a:latin typeface="Segoe UI" panose="020B0502040204020203" pitchFamily="34" charset="0"/>
                <a:cs typeface="Segoe UI" panose="020B0502040204020203" pitchFamily="34" charset="0"/>
              </a:rPr>
              <a:t>, Traffic-</a:t>
            </a:r>
            <a:r>
              <a:rPr lang="en-US" sz="1700" b="1" dirty="0" err="1">
                <a:latin typeface="Segoe UI" panose="020B0502040204020203" pitchFamily="34" charset="0"/>
                <a:cs typeface="Segoe UI" panose="020B0502040204020203" pitchFamily="34" charset="0"/>
              </a:rPr>
              <a:t>Quellen</a:t>
            </a:r>
            <a:r>
              <a:rPr lang="en-US" sz="1700" b="1" dirty="0">
                <a:latin typeface="Segoe UI" panose="020B0502040204020203" pitchFamily="34" charset="0"/>
                <a:cs typeface="Segoe UI" panose="020B0502040204020203" pitchFamily="34" charset="0"/>
              </a:rPr>
              <a:t> und dem </a:t>
            </a:r>
            <a:r>
              <a:rPr lang="en-US" sz="1700" b="1" dirty="0" err="1">
                <a:latin typeface="Segoe UI" panose="020B0502040204020203" pitchFamily="34" charset="0"/>
                <a:cs typeface="Segoe UI" panose="020B0502040204020203" pitchFamily="34" charset="0"/>
              </a:rPr>
              <a:t>Verhalten</a:t>
            </a:r>
            <a:r>
              <a:rPr lang="en-US" sz="1700" b="1" dirty="0">
                <a:latin typeface="Segoe UI" panose="020B0502040204020203" pitchFamily="34" charset="0"/>
                <a:cs typeface="Segoe UI" panose="020B0502040204020203" pitchFamily="34" charset="0"/>
              </a:rPr>
              <a:t> der </a:t>
            </a:r>
            <a:r>
              <a:rPr lang="en-US" sz="1700" b="1" dirty="0" err="1">
                <a:latin typeface="Segoe UI" panose="020B0502040204020203" pitchFamily="34" charset="0"/>
                <a:cs typeface="Segoe UI" panose="020B0502040204020203" pitchFamily="34" charset="0"/>
              </a:rPr>
              <a:t>Besucher</a:t>
            </a:r>
            <a:r>
              <a:rPr lang="en-US" sz="1700" b="1" dirty="0">
                <a:latin typeface="Segoe UI" panose="020B0502040204020203" pitchFamily="34" charset="0"/>
                <a:cs typeface="Segoe UI" panose="020B0502040204020203" pitchFamily="34" charset="0"/>
              </a:rPr>
              <a:t>. Dabei </a:t>
            </a:r>
            <a:r>
              <a:rPr lang="en-US" sz="1700" b="1" dirty="0" err="1">
                <a:latin typeface="Segoe UI" panose="020B0502040204020203" pitchFamily="34" charset="0"/>
                <a:cs typeface="Segoe UI" panose="020B0502040204020203" pitchFamily="34" charset="0"/>
              </a:rPr>
              <a:t>werden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keine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einzelnen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Nutzer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betrachtet</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sondern</a:t>
            </a:r>
            <a:r>
              <a:rPr lang="en-US" sz="1700" b="1" dirty="0">
                <a:latin typeface="Segoe UI" panose="020B0502040204020203" pitchFamily="34" charset="0"/>
                <a:cs typeface="Segoe UI" panose="020B0502040204020203" pitchFamily="34" charset="0"/>
              </a:rPr>
              <a:t> Tage </a:t>
            </a:r>
            <a:r>
              <a:rPr lang="en-US" sz="1700" b="1" dirty="0" err="1">
                <a:latin typeface="Segoe UI" panose="020B0502040204020203" pitchFamily="34" charset="0"/>
                <a:cs typeface="Segoe UI" panose="020B0502040204020203" pitchFamily="34" charset="0"/>
              </a:rPr>
              <a:t>gruppiert</a:t>
            </a:r>
            <a:r>
              <a:rPr lang="en-US" sz="1700" b="1" dirty="0">
                <a:latin typeface="Segoe UI" panose="020B0502040204020203" pitchFamily="34" charset="0"/>
                <a:cs typeface="Segoe UI" panose="020B0502040204020203" pitchFamily="34" charset="0"/>
              </a:rPr>
              <a:t>, an </a:t>
            </a:r>
            <a:r>
              <a:rPr lang="en-US" sz="1700" b="1" dirty="0" err="1">
                <a:latin typeface="Segoe UI" panose="020B0502040204020203" pitchFamily="34" charset="0"/>
                <a:cs typeface="Segoe UI" panose="020B0502040204020203" pitchFamily="34" charset="0"/>
              </a:rPr>
              <a:t>denen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sich</a:t>
            </a:r>
            <a:r>
              <a:rPr lang="en-US" sz="1700" b="1" dirty="0">
                <a:latin typeface="Segoe UI" panose="020B0502040204020203" pitchFamily="34" charset="0"/>
                <a:cs typeface="Segoe UI" panose="020B0502040204020203" pitchFamily="34" charset="0"/>
              </a:rPr>
              <a:t> das </a:t>
            </a:r>
            <a:r>
              <a:rPr lang="en-US" sz="1700" b="1" dirty="0" err="1">
                <a:latin typeface="Segoe UI" panose="020B0502040204020203" pitchFamily="34" charset="0"/>
                <a:cs typeface="Segoe UI" panose="020B0502040204020203" pitchFamily="34" charset="0"/>
              </a:rPr>
              <a:t>Verhalten</a:t>
            </a:r>
            <a:r>
              <a:rPr lang="en-US" sz="1700" b="1" dirty="0">
                <a:latin typeface="Segoe UI" panose="020B0502040204020203" pitchFamily="34" charset="0"/>
                <a:cs typeface="Segoe UI" panose="020B0502040204020203" pitchFamily="34" charset="0"/>
              </a:rPr>
              <a:t> der </a:t>
            </a:r>
            <a:r>
              <a:rPr lang="en-US" sz="1700" b="1" dirty="0" err="1">
                <a:latin typeface="Segoe UI" panose="020B0502040204020203" pitchFamily="34" charset="0"/>
                <a:cs typeface="Segoe UI" panose="020B0502040204020203" pitchFamily="34" charset="0"/>
              </a:rPr>
              <a:t>Gesamtbesucher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ähnelte</a:t>
            </a:r>
            <a:r>
              <a:rPr lang="en-US" sz="1700" b="1" dirty="0">
                <a:latin typeface="Segoe UI" panose="020B0502040204020203" pitchFamily="34" charset="0"/>
                <a:cs typeface="Segoe UI" panose="020B0502040204020203" pitchFamily="34" charset="0"/>
              </a:rPr>
              <a:t>. Die </a:t>
            </a:r>
            <a:r>
              <a:rPr lang="en-US" sz="1700" b="1" dirty="0" err="1">
                <a:latin typeface="Segoe UI" panose="020B0502040204020203" pitchFamily="34" charset="0"/>
                <a:cs typeface="Segoe UI" panose="020B0502040204020203" pitchFamily="34" charset="0"/>
              </a:rPr>
              <a:t>Analyse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erfolgt</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mit</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Methoden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wie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KMeans</a:t>
            </a:r>
            <a:r>
              <a:rPr lang="en-US" sz="1700" b="1" dirty="0">
                <a:latin typeface="Segoe UI" panose="020B0502040204020203" pitchFamily="34" charset="0"/>
                <a:cs typeface="Segoe UI" panose="020B0502040204020203" pitchFamily="34" charset="0"/>
              </a:rPr>
              <a:t>-Clustering und </a:t>
            </a:r>
            <a:r>
              <a:rPr lang="en-US" sz="1700" b="1" dirty="0" err="1">
                <a:latin typeface="Segoe UI" panose="020B0502040204020203" pitchFamily="34" charset="0"/>
                <a:cs typeface="Segoe UI" panose="020B0502040204020203" pitchFamily="34" charset="0"/>
              </a:rPr>
              <a:t>Hauptkomponentenanalyse</a:t>
            </a:r>
            <a:r>
              <a:rPr lang="en-US" sz="1700" b="1" dirty="0">
                <a:latin typeface="Segoe UI" panose="020B0502040204020203" pitchFamily="34" charset="0"/>
                <a:cs typeface="Segoe UI" panose="020B0502040204020203" pitchFamily="34" charset="0"/>
              </a:rPr>
              <a:t> (PCA), um </a:t>
            </a:r>
            <a:r>
              <a:rPr lang="en-US" sz="1700" b="1" dirty="0" err="1">
                <a:latin typeface="Segoe UI" panose="020B0502040204020203" pitchFamily="34" charset="0"/>
                <a:cs typeface="Segoe UI" panose="020B0502040204020203" pitchFamily="34" charset="0"/>
              </a:rPr>
              <a:t>ähnliche</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Tagesmuster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sichtbar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zu</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machen</a:t>
            </a:r>
            <a:r>
              <a:rPr lang="en-US" sz="1700" b="1" dirty="0">
                <a:latin typeface="Segoe UI" panose="020B0502040204020203" pitchFamily="34" charset="0"/>
                <a:cs typeface="Segoe UI" panose="020B0502040204020203" pitchFamily="34" charset="0"/>
              </a:rPr>
              <a:t>.</a:t>
            </a:r>
            <a:endParaRPr lang="en-US" sz="1700" b="1" dirty="0">
              <a:effectLst/>
              <a:latin typeface="Segoe UI" panose="020B0502040204020203" pitchFamily="34" charset="0"/>
              <a:cs typeface="Segoe UI" panose="020B0502040204020203" pitchFamily="34" charset="0"/>
            </a:endParaRPr>
          </a:p>
        </p:txBody>
      </p:sp>
      <p:pic>
        <p:nvPicPr>
          <p:cNvPr id="4" name="Grafik 3" descr="Ein Bild, das Text, Screenshot, Diagramm enthält.&#10;&#10;KI-generierte Inhalte können fehlerhaft sein.">
            <a:extLst>
              <a:ext uri="{FF2B5EF4-FFF2-40B4-BE49-F238E27FC236}">
                <a16:creationId xmlns:a16="http://schemas.microsoft.com/office/drawing/2014/main" id="{FCE34ACA-A84B-321C-8732-C62F116D8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13" y="1529925"/>
            <a:ext cx="3469829" cy="3245701"/>
          </a:xfrm>
          <a:prstGeom prst="round2DiagRect">
            <a:avLst>
              <a:gd name="adj1" fmla="val 1271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Grafik 6" descr="Ein Bild, das Text, Screenshot, Diagramm enthält.">
            <a:extLst>
              <a:ext uri="{FF2B5EF4-FFF2-40B4-BE49-F238E27FC236}">
                <a16:creationId xmlns:a16="http://schemas.microsoft.com/office/drawing/2014/main" id="{CD8B0905-6DA4-0043-BE5F-1CF2416E18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4721" y="1477532"/>
            <a:ext cx="3808179" cy="3278264"/>
          </a:xfrm>
          <a:prstGeom prst="round2DiagRect">
            <a:avLst>
              <a:gd name="adj1" fmla="val 1271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1" name="Grafik 10" descr="Ein Bild, das Text, Screenshot, Diagramm, Schrift enthält.&#10;&#10;KI-generierte Inhalte können fehlerhaft sein.">
            <a:extLst>
              <a:ext uri="{FF2B5EF4-FFF2-40B4-BE49-F238E27FC236}">
                <a16:creationId xmlns:a16="http://schemas.microsoft.com/office/drawing/2014/main" id="{87602590-013E-541F-296F-4C12C60F1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366" y="1520824"/>
            <a:ext cx="3612882" cy="3245701"/>
          </a:xfrm>
          <a:prstGeom prst="round2DiagRect">
            <a:avLst>
              <a:gd name="adj1" fmla="val 1271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00360230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4" name="Group 23">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5" name="Group 24">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7"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38"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9"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0"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2"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3"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4"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5"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6"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7"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8"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49"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0"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1"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2"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3"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54"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5"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6"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7"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8"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9"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0"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1"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2"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3"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grpSp>
          <p:nvGrpSpPr>
            <p:cNvPr id="26" name="Group 25">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7"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8"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9"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0"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1"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2"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3"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4"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5"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6"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grpSp>
      </p:grpSp>
      <p:sp useBgFill="1">
        <p:nvSpPr>
          <p:cNvPr id="65" name="Rectangle 6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9" name="Group 6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7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8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8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sp>
        <p:nvSpPr>
          <p:cNvPr id="2" name="Textfeld 1">
            <a:extLst>
              <a:ext uri="{FF2B5EF4-FFF2-40B4-BE49-F238E27FC236}">
                <a16:creationId xmlns:a16="http://schemas.microsoft.com/office/drawing/2014/main" id="{48A3B92C-4846-9A6B-0832-DF9D8727D56F}"/>
              </a:ext>
            </a:extLst>
          </p:cNvPr>
          <p:cNvSpPr txBox="1"/>
          <p:nvPr/>
        </p:nvSpPr>
        <p:spPr>
          <a:xfrm>
            <a:off x="595312" y="812800"/>
            <a:ext cx="5483227" cy="5798475"/>
          </a:xfrm>
          <a:prstGeom prst="rect">
            <a:avLst/>
          </a:prstGeom>
        </p:spPr>
        <p:txBody>
          <a:bodyPr vert="horz" lIns="91440" tIns="45720" rIns="91440" bIns="45720" rtlCol="0">
            <a:noAutofit/>
          </a:bodyPr>
          <a:lstStyle/>
          <a:p>
            <a:pPr defTabSz="914400">
              <a:lnSpc>
                <a:spcPct val="110000"/>
              </a:lnSpc>
              <a:spcAft>
                <a:spcPts val="600"/>
              </a:spcAft>
              <a:buSzPct val="125000"/>
            </a:pPr>
            <a:r>
              <a:rPr lang="en-US" sz="1700" b="1" u="sng" dirty="0" err="1">
                <a:latin typeface="Segoe UI" panose="020B0502040204020203" pitchFamily="34" charset="0"/>
                <a:cs typeface="Segoe UI" panose="020B0502040204020203" pitchFamily="34" charset="0"/>
              </a:rPr>
              <a:t>Mehrere</a:t>
            </a:r>
            <a:r>
              <a:rPr lang="en-US" sz="1700" b="1" u="sng" dirty="0">
                <a:latin typeface="Segoe UI" panose="020B0502040204020203" pitchFamily="34" charset="0"/>
                <a:cs typeface="Segoe UI" panose="020B0502040204020203" pitchFamily="34" charset="0"/>
              </a:rPr>
              <a:t> </a:t>
            </a:r>
            <a:r>
              <a:rPr lang="en-US" sz="1700" b="1" u="sng" dirty="0" err="1">
                <a:latin typeface="Segoe UI" panose="020B0502040204020203" pitchFamily="34" charset="0"/>
                <a:cs typeface="Segoe UI" panose="020B0502040204020203" pitchFamily="34" charset="0"/>
              </a:rPr>
              <a:t>klar</a:t>
            </a:r>
            <a:r>
              <a:rPr lang="en-US" sz="1700" b="1" u="sng" dirty="0">
                <a:latin typeface="Segoe UI" panose="020B0502040204020203" pitchFamily="34" charset="0"/>
                <a:cs typeface="Segoe UI" panose="020B0502040204020203" pitchFamily="34" charset="0"/>
              </a:rPr>
              <a:t> </a:t>
            </a:r>
            <a:r>
              <a:rPr lang="en-US" sz="1700" b="1" u="sng" dirty="0" err="1">
                <a:latin typeface="Segoe UI" panose="020B0502040204020203" pitchFamily="34" charset="0"/>
                <a:cs typeface="Segoe UI" panose="020B0502040204020203" pitchFamily="34" charset="0"/>
              </a:rPr>
              <a:t>unterscheidbare</a:t>
            </a:r>
            <a:r>
              <a:rPr lang="en-US" sz="1700" b="1" u="sng" dirty="0">
                <a:latin typeface="Segoe UI" panose="020B0502040204020203" pitchFamily="34" charset="0"/>
                <a:cs typeface="Segoe UI" panose="020B0502040204020203" pitchFamily="34" charset="0"/>
              </a:rPr>
              <a:t> </a:t>
            </a:r>
            <a:r>
              <a:rPr lang="en-US" sz="1700" b="1" u="sng" dirty="0" err="1">
                <a:latin typeface="Segoe UI" panose="020B0502040204020203" pitchFamily="34" charset="0"/>
                <a:cs typeface="Segoe UI" panose="020B0502040204020203" pitchFamily="34" charset="0"/>
              </a:rPr>
              <a:t>Nutzungstage</a:t>
            </a:r>
            <a:r>
              <a:rPr lang="en-US" sz="1700" b="1" u="sng" dirty="0">
                <a:latin typeface="Segoe UI" panose="020B0502040204020203" pitchFamily="34" charset="0"/>
                <a:cs typeface="Segoe UI" panose="020B0502040204020203" pitchFamily="34" charset="0"/>
              </a:rPr>
              <a:t>:</a:t>
            </a:r>
          </a:p>
          <a:p>
            <a:pPr indent="-228600" defTabSz="914400">
              <a:lnSpc>
                <a:spcPct val="110000"/>
              </a:lnSpc>
              <a:spcAft>
                <a:spcPts val="600"/>
              </a:spcAft>
              <a:buSzPct val="125000"/>
              <a:buFont typeface="Arial" panose="020B0604020202020204" pitchFamily="34" charset="0"/>
              <a:buChar char="•"/>
            </a:pPr>
            <a:r>
              <a:rPr lang="en-US" sz="1400" b="1" dirty="0">
                <a:latin typeface="Segoe UI" panose="020B0502040204020203" pitchFamily="34" charset="0"/>
                <a:cs typeface="Segoe UI" panose="020B0502040204020203" pitchFamily="34" charset="0"/>
              </a:rPr>
              <a:t>Die </a:t>
            </a:r>
            <a:r>
              <a:rPr lang="en-US" sz="1400" b="1" dirty="0" err="1">
                <a:latin typeface="Segoe UI" panose="020B0502040204020203" pitchFamily="34" charset="0"/>
                <a:cs typeface="Segoe UI" panose="020B0502040204020203" pitchFamily="34" charset="0"/>
              </a:rPr>
              <a:t>Analyse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zeigt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dass</a:t>
            </a:r>
            <a:r>
              <a:rPr lang="en-US" sz="1400" b="1" dirty="0">
                <a:latin typeface="Segoe UI" panose="020B0502040204020203" pitchFamily="34" charset="0"/>
                <a:cs typeface="Segoe UI" panose="020B0502040204020203" pitchFamily="34" charset="0"/>
              </a:rPr>
              <a:t> es </a:t>
            </a:r>
            <a:r>
              <a:rPr lang="en-US" sz="1400" b="1" dirty="0" err="1">
                <a:latin typeface="Segoe UI" panose="020B0502040204020203" pitchFamily="34" charset="0"/>
                <a:cs typeface="Segoe UI" panose="020B0502040204020203" pitchFamily="34" charset="0"/>
              </a:rPr>
              <a:t>deutlich</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unterscheidbare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Tagesmuster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gibt</a:t>
            </a:r>
            <a:r>
              <a:rPr lang="en-US" sz="1400" b="1" dirty="0">
                <a:latin typeface="Segoe UI" panose="020B0502040204020203" pitchFamily="34" charset="0"/>
                <a:cs typeface="Segoe UI" panose="020B0502040204020203" pitchFamily="34" charset="0"/>
              </a:rPr>
              <a:t> – z. B. Tage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hoher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Aktivität</a:t>
            </a:r>
            <a:r>
              <a:rPr lang="en-US" sz="1400" b="1" dirty="0">
                <a:latin typeface="Segoe UI" panose="020B0502040204020203" pitchFamily="34" charset="0"/>
                <a:cs typeface="Segoe UI" panose="020B0502040204020203" pitchFamily="34" charset="0"/>
              </a:rPr>
              <a:t> am Desktop, </a:t>
            </a:r>
            <a:r>
              <a:rPr lang="en-US" sz="1400" b="1" dirty="0" err="1">
                <a:latin typeface="Segoe UI" panose="020B0502040204020203" pitchFamily="34" charset="0"/>
                <a:cs typeface="Segoe UI" panose="020B0502040204020203" pitchFamily="34" charset="0"/>
              </a:rPr>
              <a:t>andere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vielen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mobilen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Zugriffen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oder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auch</a:t>
            </a:r>
            <a:r>
              <a:rPr lang="en-US" sz="1400" b="1" dirty="0">
                <a:latin typeface="Segoe UI" panose="020B0502040204020203" pitchFamily="34" charset="0"/>
                <a:cs typeface="Segoe UI" panose="020B0502040204020203" pitchFamily="34" charset="0"/>
              </a:rPr>
              <a:t> Tage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insgesamt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geringer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Nutzung</a:t>
            </a:r>
            <a:r>
              <a:rPr lang="en-US" sz="1400" b="1" dirty="0">
                <a:latin typeface="Segoe UI" panose="020B0502040204020203" pitchFamily="34" charset="0"/>
                <a:cs typeface="Segoe UI" panose="020B0502040204020203" pitchFamily="34" charset="0"/>
              </a:rPr>
              <a:t>. Das Clustering </a:t>
            </a:r>
            <a:r>
              <a:rPr lang="en-US" sz="1400" b="1" dirty="0" err="1">
                <a:latin typeface="Segoe UI" panose="020B0502040204020203" pitchFamily="34" charset="0"/>
                <a:cs typeface="Segoe UI" panose="020B0502040204020203" pitchFamily="34" charset="0"/>
              </a:rPr>
              <a:t>trennt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diese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Tagesgruppen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sinnvoll</a:t>
            </a:r>
            <a:r>
              <a:rPr lang="en-US" sz="1400" b="1" dirty="0">
                <a:latin typeface="Segoe UI" panose="020B0502040204020203" pitchFamily="34" charset="0"/>
                <a:cs typeface="Segoe UI" panose="020B0502040204020203" pitchFamily="34" charset="0"/>
              </a:rPr>
              <a:t>.</a:t>
            </a:r>
            <a:endParaRPr lang="en-US" sz="1700" b="1" dirty="0">
              <a:latin typeface="Segoe UI" panose="020B0502040204020203" pitchFamily="34" charset="0"/>
              <a:cs typeface="Segoe UI" panose="020B0502040204020203" pitchFamily="34" charset="0"/>
            </a:endParaRPr>
          </a:p>
          <a:p>
            <a:pPr defTabSz="914400">
              <a:lnSpc>
                <a:spcPct val="110000"/>
              </a:lnSpc>
              <a:spcAft>
                <a:spcPts val="600"/>
              </a:spcAft>
              <a:buSzPct val="125000"/>
            </a:pPr>
            <a:r>
              <a:rPr lang="en-US" sz="1700" b="1" u="sng" dirty="0" err="1">
                <a:latin typeface="Segoe UI" panose="020B0502040204020203" pitchFamily="34" charset="0"/>
                <a:cs typeface="Segoe UI" panose="020B0502040204020203" pitchFamily="34" charset="0"/>
              </a:rPr>
              <a:t>Unterschiede</a:t>
            </a:r>
            <a:r>
              <a:rPr lang="en-US" sz="1700" b="1" u="sng" dirty="0">
                <a:latin typeface="Segoe UI" panose="020B0502040204020203" pitchFamily="34" charset="0"/>
                <a:cs typeface="Segoe UI" panose="020B0502040204020203" pitchFamily="34" charset="0"/>
              </a:rPr>
              <a:t> </a:t>
            </a:r>
            <a:r>
              <a:rPr lang="en-US" sz="1700" b="1" u="sng" dirty="0" err="1">
                <a:latin typeface="Segoe UI" panose="020B0502040204020203" pitchFamily="34" charset="0"/>
                <a:cs typeface="Segoe UI" panose="020B0502040204020203" pitchFamily="34" charset="0"/>
              </a:rPr>
              <a:t>zwischen</a:t>
            </a:r>
            <a:r>
              <a:rPr lang="en-US" sz="1700" b="1" u="sng" dirty="0">
                <a:latin typeface="Segoe UI" panose="020B0502040204020203" pitchFamily="34" charset="0"/>
                <a:cs typeface="Segoe UI" panose="020B0502040204020203" pitchFamily="34" charset="0"/>
              </a:rPr>
              <a:t> Mobile- und Desktop-Tagen:</a:t>
            </a:r>
          </a:p>
          <a:p>
            <a:pPr indent="-228600" defTabSz="914400">
              <a:lnSpc>
                <a:spcPct val="110000"/>
              </a:lnSpc>
              <a:spcAft>
                <a:spcPts val="600"/>
              </a:spcAft>
              <a:buSzPct val="125000"/>
              <a:buFont typeface="Arial" panose="020B0604020202020204" pitchFamily="34" charset="0"/>
              <a:buChar char="•"/>
            </a:pPr>
            <a:r>
              <a:rPr lang="en-US" sz="1400" b="1" dirty="0">
                <a:latin typeface="Segoe UI" panose="020B0502040204020203" pitchFamily="34" charset="0"/>
                <a:cs typeface="Segoe UI" panose="020B0502040204020203" pitchFamily="34" charset="0"/>
              </a:rPr>
              <a:t>Tage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hohem</a:t>
            </a:r>
            <a:r>
              <a:rPr lang="en-US" sz="1400" b="1" dirty="0">
                <a:latin typeface="Segoe UI" panose="020B0502040204020203" pitchFamily="34" charset="0"/>
                <a:cs typeface="Segoe UI" panose="020B0502040204020203" pitchFamily="34" charset="0"/>
              </a:rPr>
              <a:t> Desktop-</a:t>
            </a:r>
            <a:r>
              <a:rPr lang="en-US" sz="1400" b="1" dirty="0" err="1">
                <a:latin typeface="Segoe UI" panose="020B0502040204020203" pitchFamily="34" charset="0"/>
                <a:cs typeface="Segoe UI" panose="020B0502040204020203" pitchFamily="34" charset="0"/>
              </a:rPr>
              <a:t>Anteil</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weisen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tendenziell</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mehr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Seitenaufrufe</a:t>
            </a:r>
            <a:r>
              <a:rPr lang="en-US" sz="1400" b="1" dirty="0">
                <a:latin typeface="Segoe UI" panose="020B0502040204020203" pitchFamily="34" charset="0"/>
                <a:cs typeface="Segoe UI" panose="020B0502040204020203" pitchFamily="34" charset="0"/>
              </a:rPr>
              <a:t> und </a:t>
            </a:r>
            <a:r>
              <a:rPr lang="en-US" sz="1400" b="1" dirty="0" err="1">
                <a:latin typeface="Segoe UI" panose="020B0502040204020203" pitchFamily="34" charset="0"/>
                <a:cs typeface="Segoe UI" panose="020B0502040204020203" pitchFamily="34" charset="0"/>
              </a:rPr>
              <a:t>längere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Sitzungen</a:t>
            </a:r>
            <a:r>
              <a:rPr lang="en-US" sz="1400" b="1" dirty="0">
                <a:latin typeface="Segoe UI" panose="020B0502040204020203" pitchFamily="34" charset="0"/>
                <a:cs typeface="Segoe UI" panose="020B0502040204020203" pitchFamily="34" charset="0"/>
              </a:rPr>
              <a:t> auf. Tage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hoher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mobiler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Nutzung</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zeigen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dagegen</a:t>
            </a:r>
            <a:r>
              <a:rPr lang="en-US" sz="1400" b="1" dirty="0">
                <a:latin typeface="Segoe UI" panose="020B0502040204020203" pitchFamily="34" charset="0"/>
                <a:cs typeface="Segoe UI" panose="020B0502040204020203" pitchFamily="34" charset="0"/>
              </a:rPr>
              <a:t> oft </a:t>
            </a:r>
            <a:r>
              <a:rPr lang="en-US" sz="1400" b="1" dirty="0" err="1">
                <a:latin typeface="Segoe UI" panose="020B0502040204020203" pitchFamily="34" charset="0"/>
                <a:cs typeface="Segoe UI" panose="020B0502040204020203" pitchFamily="34" charset="0"/>
              </a:rPr>
              <a:t>kürzere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aber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sehr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frequente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Interaktionen</a:t>
            </a:r>
            <a:r>
              <a:rPr lang="en-US" sz="1400" b="1" dirty="0">
                <a:latin typeface="Segoe UI" panose="020B0502040204020203" pitchFamily="34" charset="0"/>
                <a:cs typeface="Segoe UI" panose="020B0502040204020203" pitchFamily="34" charset="0"/>
              </a:rPr>
              <a:t> – z. B. </a:t>
            </a:r>
            <a:r>
              <a:rPr lang="en-US" sz="1400" b="1" dirty="0" err="1">
                <a:latin typeface="Segoe UI" panose="020B0502040204020203" pitchFamily="34" charset="0"/>
                <a:cs typeface="Segoe UI" panose="020B0502040204020203" pitchFamily="34" charset="0"/>
              </a:rPr>
              <a:t>viele</a:t>
            </a:r>
            <a:r>
              <a:rPr lang="en-US" sz="1400" b="1" dirty="0">
                <a:latin typeface="Segoe UI" panose="020B0502040204020203" pitchFamily="34" charset="0"/>
                <a:cs typeface="Segoe UI" panose="020B0502040204020203" pitchFamily="34" charset="0"/>
              </a:rPr>
              <a:t> Events in </a:t>
            </a:r>
            <a:r>
              <a:rPr lang="en-US" sz="1400" b="1" dirty="0" err="1">
                <a:latin typeface="Segoe UI" panose="020B0502040204020203" pitchFamily="34" charset="0"/>
                <a:cs typeface="Segoe UI" panose="020B0502040204020203" pitchFamily="34" charset="0"/>
              </a:rPr>
              <a:t>kurzer</a:t>
            </a:r>
            <a:r>
              <a:rPr lang="en-US" sz="1400" b="1" dirty="0">
                <a:latin typeface="Segoe UI" panose="020B0502040204020203" pitchFamily="34" charset="0"/>
                <a:cs typeface="Segoe UI" panose="020B0502040204020203" pitchFamily="34" charset="0"/>
              </a:rPr>
              <a:t> Zeit.</a:t>
            </a:r>
            <a:endParaRPr lang="en-US" sz="1700" b="1" dirty="0">
              <a:latin typeface="Segoe UI" panose="020B0502040204020203" pitchFamily="34" charset="0"/>
              <a:cs typeface="Segoe UI" panose="020B0502040204020203" pitchFamily="34" charset="0"/>
            </a:endParaRPr>
          </a:p>
          <a:p>
            <a:pPr defTabSz="914400">
              <a:lnSpc>
                <a:spcPct val="110000"/>
              </a:lnSpc>
              <a:spcAft>
                <a:spcPts val="600"/>
              </a:spcAft>
              <a:buSzPct val="125000"/>
            </a:pPr>
            <a:r>
              <a:rPr lang="en-US" sz="1700" b="1" u="sng" dirty="0">
                <a:latin typeface="Segoe UI" panose="020B0502040204020203" pitchFamily="34" charset="0"/>
                <a:cs typeface="Segoe UI" panose="020B0502040204020203" pitchFamily="34" charset="0"/>
              </a:rPr>
              <a:t>Traffic-</a:t>
            </a:r>
            <a:r>
              <a:rPr lang="en-US" sz="1700" b="1" u="sng" dirty="0" err="1">
                <a:latin typeface="Segoe UI" panose="020B0502040204020203" pitchFamily="34" charset="0"/>
                <a:cs typeface="Segoe UI" panose="020B0502040204020203" pitchFamily="34" charset="0"/>
              </a:rPr>
              <a:t>Quellen</a:t>
            </a:r>
            <a:r>
              <a:rPr lang="en-US" sz="1700" b="1" u="sng" dirty="0">
                <a:latin typeface="Segoe UI" panose="020B0502040204020203" pitchFamily="34" charset="0"/>
                <a:cs typeface="Segoe UI" panose="020B0502040204020203" pitchFamily="34" charset="0"/>
              </a:rPr>
              <a:t> </a:t>
            </a:r>
            <a:r>
              <a:rPr lang="en-US" sz="1700" b="1" u="sng" dirty="0" err="1">
                <a:latin typeface="Segoe UI" panose="020B0502040204020203" pitchFamily="34" charset="0"/>
                <a:cs typeface="Segoe UI" panose="020B0502040204020203" pitchFamily="34" charset="0"/>
              </a:rPr>
              <a:t>spiegeln</a:t>
            </a:r>
            <a:r>
              <a:rPr lang="en-US" sz="1700" b="1" u="sng" dirty="0">
                <a:latin typeface="Segoe UI" panose="020B0502040204020203" pitchFamily="34" charset="0"/>
                <a:cs typeface="Segoe UI" panose="020B0502040204020203" pitchFamily="34" charset="0"/>
              </a:rPr>
              <a:t> das Engagement:</a:t>
            </a:r>
          </a:p>
          <a:p>
            <a:pPr indent="-228600" defTabSz="914400">
              <a:lnSpc>
                <a:spcPct val="110000"/>
              </a:lnSpc>
              <a:spcAft>
                <a:spcPts val="600"/>
              </a:spcAft>
              <a:buSzPct val="125000"/>
              <a:buFont typeface="Arial" panose="020B0604020202020204" pitchFamily="34" charset="0"/>
              <a:buChar char="•"/>
            </a:pPr>
            <a:r>
              <a:rPr lang="en-US" sz="1400" b="1" dirty="0">
                <a:latin typeface="Segoe UI" panose="020B0502040204020203" pitchFamily="34" charset="0"/>
                <a:cs typeface="Segoe UI" panose="020B0502040204020203" pitchFamily="34" charset="0"/>
              </a:rPr>
              <a:t>Tage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viel</a:t>
            </a:r>
            <a:r>
              <a:rPr lang="en-US" sz="1400" b="1" dirty="0">
                <a:latin typeface="Segoe UI" panose="020B0502040204020203" pitchFamily="34" charset="0"/>
                <a:cs typeface="Segoe UI" panose="020B0502040204020203" pitchFamily="34" charset="0"/>
              </a:rPr>
              <a:t> Google-Traffic </a:t>
            </a:r>
            <a:r>
              <a:rPr lang="en-US" sz="1400" b="1" dirty="0" err="1">
                <a:latin typeface="Segoe UI" panose="020B0502040204020203" pitchFamily="34" charset="0"/>
                <a:cs typeface="Segoe UI" panose="020B0502040204020203" pitchFamily="34" charset="0"/>
              </a:rPr>
              <a:t>oder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hohen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Direkteinstiegen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sind</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meist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einer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höheren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Nutzeranzahl</a:t>
            </a:r>
            <a:r>
              <a:rPr lang="en-US" sz="1400" b="1" dirty="0">
                <a:latin typeface="Segoe UI" panose="020B0502040204020203" pitchFamily="34" charset="0"/>
                <a:cs typeface="Segoe UI" panose="020B0502040204020203" pitchFamily="34" charset="0"/>
              </a:rPr>
              <a:t> und </a:t>
            </a:r>
            <a:r>
              <a:rPr lang="en-US" sz="1400" b="1" dirty="0" err="1">
                <a:latin typeface="Segoe UI" panose="020B0502040204020203" pitchFamily="34" charset="0"/>
                <a:cs typeface="Segoe UI" panose="020B0502040204020203" pitchFamily="34" charset="0"/>
              </a:rPr>
              <a:t>mehr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Interaktionen</a:t>
            </a:r>
            <a:r>
              <a:rPr lang="en-US" sz="1400" b="1" dirty="0">
                <a:latin typeface="Segoe UI" panose="020B0502040204020203" pitchFamily="34" charset="0"/>
                <a:cs typeface="Segoe UI" panose="020B0502040204020203" pitchFamily="34" charset="0"/>
              </a:rPr>
              <a:t> (Events) </a:t>
            </a:r>
            <a:r>
              <a:rPr lang="en-US" sz="1400" b="1" dirty="0" err="1">
                <a:latin typeface="Segoe UI" panose="020B0502040204020203" pitchFamily="34" charset="0"/>
                <a:cs typeface="Segoe UI" panose="020B0502040204020203" pitchFamily="34" charset="0"/>
              </a:rPr>
              <a:t>verbunden</a:t>
            </a:r>
            <a:r>
              <a:rPr lang="en-US" sz="1400" b="1" dirty="0">
                <a:latin typeface="Segoe UI" panose="020B0502040204020203" pitchFamily="34" charset="0"/>
                <a:cs typeface="Segoe UI" panose="020B0502040204020203" pitchFamily="34" charset="0"/>
              </a:rPr>
              <a:t> – </a:t>
            </a:r>
            <a:r>
              <a:rPr lang="en-US" sz="1400" b="1" dirty="0" err="1">
                <a:latin typeface="Segoe UI" panose="020B0502040204020203" pitchFamily="34" charset="0"/>
                <a:cs typeface="Segoe UI" panose="020B0502040204020203" pitchFamily="34" charset="0"/>
              </a:rPr>
              <a:t>ein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Hinweis</a:t>
            </a:r>
            <a:r>
              <a:rPr lang="en-US" sz="1400" b="1" dirty="0">
                <a:latin typeface="Segoe UI" panose="020B0502040204020203" pitchFamily="34" charset="0"/>
                <a:cs typeface="Segoe UI" panose="020B0502040204020203" pitchFamily="34" charset="0"/>
              </a:rPr>
              <a:t> auf </a:t>
            </a:r>
            <a:r>
              <a:rPr lang="en-US" sz="1400" b="1" dirty="0" err="1">
                <a:latin typeface="Segoe UI" panose="020B0502040204020203" pitchFamily="34" charset="0"/>
                <a:cs typeface="Segoe UI" panose="020B0502040204020203" pitchFamily="34" charset="0"/>
              </a:rPr>
              <a:t>intensivere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Nutzung</a:t>
            </a:r>
            <a:r>
              <a:rPr lang="en-US" sz="1400" b="1" dirty="0">
                <a:latin typeface="Segoe UI" panose="020B0502040204020203" pitchFamily="34" charset="0"/>
                <a:cs typeface="Segoe UI" panose="020B0502040204020203" pitchFamily="34" charset="0"/>
              </a:rPr>
              <a:t>.</a:t>
            </a:r>
            <a:endParaRPr lang="en-US" sz="1700" b="1" dirty="0">
              <a:latin typeface="Segoe UI" panose="020B0502040204020203" pitchFamily="34" charset="0"/>
              <a:cs typeface="Segoe UI" panose="020B0502040204020203" pitchFamily="34" charset="0"/>
            </a:endParaRPr>
          </a:p>
          <a:p>
            <a:pPr defTabSz="914400">
              <a:lnSpc>
                <a:spcPct val="110000"/>
              </a:lnSpc>
              <a:spcAft>
                <a:spcPts val="600"/>
              </a:spcAft>
              <a:buSzPct val="125000"/>
            </a:pPr>
            <a:r>
              <a:rPr lang="en-US" sz="1700" b="1" u="sng" dirty="0" err="1">
                <a:latin typeface="Segoe UI" panose="020B0502040204020203" pitchFamily="34" charset="0"/>
                <a:cs typeface="Segoe UI" panose="020B0502040204020203" pitchFamily="34" charset="0"/>
              </a:rPr>
              <a:t>Extremverhalten</a:t>
            </a:r>
            <a:r>
              <a:rPr lang="en-US" sz="1700" b="1" u="sng" dirty="0">
                <a:latin typeface="Segoe UI" panose="020B0502040204020203" pitchFamily="34" charset="0"/>
                <a:cs typeface="Segoe UI" panose="020B0502040204020203" pitchFamily="34" charset="0"/>
              </a:rPr>
              <a:t> </a:t>
            </a:r>
            <a:r>
              <a:rPr lang="en-US" sz="1700" b="1" u="sng" dirty="0" err="1">
                <a:latin typeface="Segoe UI" panose="020B0502040204020203" pitchFamily="34" charset="0"/>
                <a:cs typeface="Segoe UI" panose="020B0502040204020203" pitchFamily="34" charset="0"/>
              </a:rPr>
              <a:t>sichtbar</a:t>
            </a:r>
            <a:r>
              <a:rPr lang="en-US" sz="1700" b="1" u="sng" dirty="0">
                <a:latin typeface="Segoe UI" panose="020B0502040204020203" pitchFamily="34" charset="0"/>
                <a:cs typeface="Segoe UI" panose="020B0502040204020203" pitchFamily="34" charset="0"/>
              </a:rPr>
              <a:t>:</a:t>
            </a:r>
          </a:p>
          <a:p>
            <a:pPr indent="-228600" defTabSz="914400">
              <a:lnSpc>
                <a:spcPct val="110000"/>
              </a:lnSpc>
              <a:spcAft>
                <a:spcPts val="600"/>
              </a:spcAft>
              <a:buSzPct val="125000"/>
              <a:buFont typeface="Arial" panose="020B0604020202020204" pitchFamily="34" charset="0"/>
              <a:buChar char="•"/>
            </a:pPr>
            <a:r>
              <a:rPr lang="en-US" sz="1400" b="1" dirty="0">
                <a:latin typeface="Segoe UI" panose="020B0502040204020203" pitchFamily="34" charset="0"/>
                <a:cs typeface="Segoe UI" panose="020B0502040204020203" pitchFamily="34" charset="0"/>
              </a:rPr>
              <a:t>Es </a:t>
            </a:r>
            <a:r>
              <a:rPr lang="en-US" sz="1400" b="1" dirty="0" err="1">
                <a:latin typeface="Segoe UI" panose="020B0502040204020203" pitchFamily="34" charset="0"/>
                <a:cs typeface="Segoe UI" panose="020B0502040204020203" pitchFamily="34" charset="0"/>
              </a:rPr>
              <a:t>gibt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einzelne</a:t>
            </a:r>
            <a:r>
              <a:rPr lang="en-US" sz="1400" b="1" dirty="0">
                <a:latin typeface="Segoe UI" panose="020B0502040204020203" pitchFamily="34" charset="0"/>
                <a:cs typeface="Segoe UI" panose="020B0502040204020203" pitchFamily="34" charset="0"/>
              </a:rPr>
              <a:t> Tage </a:t>
            </a:r>
            <a:r>
              <a:rPr lang="en-US" sz="1400" b="1" dirty="0" err="1">
                <a:latin typeface="Segoe UI" panose="020B0502040204020203" pitchFamily="34" charset="0"/>
                <a:cs typeface="Segoe UI" panose="020B0502040204020203" pitchFamily="34" charset="0"/>
              </a:rPr>
              <a:t>mit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außergewöhnlich</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langen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Sitzungsdauern</a:t>
            </a:r>
            <a:r>
              <a:rPr lang="en-US" sz="1400" b="1" dirty="0">
                <a:latin typeface="Segoe UI" panose="020B0502040204020203" pitchFamily="34" charset="0"/>
                <a:cs typeface="Segoe UI" panose="020B0502040204020203" pitchFamily="34" charset="0"/>
              </a:rPr>
              <a:t> und </a:t>
            </a:r>
            <a:r>
              <a:rPr lang="en-US" sz="1400" b="1" dirty="0" err="1">
                <a:latin typeface="Segoe UI" panose="020B0502040204020203" pitchFamily="34" charset="0"/>
                <a:cs typeface="Segoe UI" panose="020B0502040204020203" pitchFamily="34" charset="0"/>
              </a:rPr>
              <a:t>sehr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intensiver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Nutzung</a:t>
            </a:r>
            <a:r>
              <a:rPr lang="en-US" sz="1400" b="1" dirty="0">
                <a:latin typeface="Segoe UI" panose="020B0502040204020203" pitchFamily="34" charset="0"/>
                <a:cs typeface="Segoe UI" panose="020B0502040204020203" pitchFamily="34" charset="0"/>
              </a:rPr>
              <a:t> – </a:t>
            </a:r>
            <a:r>
              <a:rPr lang="en-US" sz="1400" b="1" dirty="0" err="1">
                <a:latin typeface="Segoe UI" panose="020B0502040204020203" pitchFamily="34" charset="0"/>
                <a:cs typeface="Segoe UI" panose="020B0502040204020203" pitchFamily="34" charset="0"/>
              </a:rPr>
              <a:t>obwohl</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dort</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nur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wenige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Nutzer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aktiv</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waren</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Solche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Ausreißer</a:t>
            </a:r>
            <a:r>
              <a:rPr lang="en-US" sz="1400" b="1" dirty="0">
                <a:latin typeface="Segoe UI" panose="020B0502040204020203" pitchFamily="34" charset="0"/>
                <a:cs typeface="Segoe UI" panose="020B0502040204020203" pitchFamily="34" charset="0"/>
              </a:rPr>
              <a:t>-Tage" </a:t>
            </a:r>
            <a:r>
              <a:rPr lang="en-US" sz="1400" b="1" dirty="0" err="1">
                <a:latin typeface="Segoe UI" panose="020B0502040204020203" pitchFamily="34" charset="0"/>
                <a:cs typeface="Segoe UI" panose="020B0502040204020203" pitchFamily="34" charset="0"/>
              </a:rPr>
              <a:t>deuten</a:t>
            </a:r>
            <a:r>
              <a:rPr lang="en-US" sz="1400" b="1" dirty="0">
                <a:latin typeface="Segoe UI" panose="020B0502040204020203" pitchFamily="34" charset="0"/>
                <a:cs typeface="Segoe UI" panose="020B0502040204020203" pitchFamily="34" charset="0"/>
              </a:rPr>
              <a:t> auf </a:t>
            </a:r>
            <a:r>
              <a:rPr lang="en-US" sz="1400" b="1" dirty="0" err="1">
                <a:latin typeface="Segoe UI" panose="020B0502040204020203" pitchFamily="34" charset="0"/>
                <a:cs typeface="Segoe UI" panose="020B0502040204020203" pitchFamily="34" charset="0"/>
              </a:rPr>
              <a:t>sehr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engagierte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Einzelbesuche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oder</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spezielle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Inhalte</a:t>
            </a:r>
            <a:r>
              <a:rPr lang="en-US" sz="1400" b="1" dirty="0">
                <a:latin typeface="Segoe UI" panose="020B0502040204020203" pitchFamily="34" charset="0"/>
                <a:cs typeface="Segoe UI" panose="020B0502040204020203" pitchFamily="34" charset="0"/>
              </a:rPr>
              <a:t> </a:t>
            </a:r>
            <a:r>
              <a:rPr lang="en-US" sz="1400" b="1" dirty="0" err="1">
                <a:latin typeface="Segoe UI" panose="020B0502040204020203" pitchFamily="34" charset="0"/>
                <a:cs typeface="Segoe UI" panose="020B0502040204020203" pitchFamily="34" charset="0"/>
              </a:rPr>
              <a:t>hin</a:t>
            </a:r>
            <a:r>
              <a:rPr lang="en-US" sz="1400" b="1" dirty="0">
                <a:latin typeface="Segoe UI" panose="020B0502040204020203" pitchFamily="34" charset="0"/>
                <a:cs typeface="Segoe UI" panose="020B0502040204020203" pitchFamily="34" charset="0"/>
              </a:rPr>
              <a:t>.</a:t>
            </a:r>
          </a:p>
        </p:txBody>
      </p:sp>
      <p:sp>
        <p:nvSpPr>
          <p:cNvPr id="3" name="Textfeld 2">
            <a:extLst>
              <a:ext uri="{FF2B5EF4-FFF2-40B4-BE49-F238E27FC236}">
                <a16:creationId xmlns:a16="http://schemas.microsoft.com/office/drawing/2014/main" id="{6D2BBC26-A7A4-59BC-D416-15125B72F688}"/>
              </a:ext>
            </a:extLst>
          </p:cNvPr>
          <p:cNvSpPr txBox="1"/>
          <p:nvPr/>
        </p:nvSpPr>
        <p:spPr>
          <a:xfrm>
            <a:off x="5970962" y="409079"/>
            <a:ext cx="5398714" cy="1477328"/>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Was </a:t>
            </a:r>
            <a:r>
              <a:rPr lang="en-US" sz="3600" b="1" dirty="0" err="1">
                <a:latin typeface="Segoe UI" panose="020B0502040204020203" pitchFamily="34" charset="0"/>
                <a:cs typeface="Segoe UI" panose="020B0502040204020203" pitchFamily="34" charset="0"/>
              </a:rPr>
              <a:t>lässt</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sich</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aus</a:t>
            </a:r>
            <a:r>
              <a:rPr lang="en-US" sz="3600" b="1" dirty="0">
                <a:latin typeface="Segoe UI" panose="020B0502040204020203" pitchFamily="34" charset="0"/>
                <a:cs typeface="Segoe UI" panose="020B0502040204020203" pitchFamily="34" charset="0"/>
              </a:rPr>
              <a:t> der </a:t>
            </a:r>
            <a:r>
              <a:rPr lang="en-US" sz="3600" b="1" dirty="0" err="1">
                <a:latin typeface="Segoe UI" panose="020B0502040204020203" pitchFamily="34" charset="0"/>
                <a:cs typeface="Segoe UI" panose="020B0502040204020203" pitchFamily="34" charset="0"/>
              </a:rPr>
              <a:t>Clusteranalyse</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ableiten</a:t>
            </a:r>
            <a:r>
              <a:rPr lang="en-US" sz="3600" b="1" dirty="0">
                <a:latin typeface="Segoe UI" panose="020B0502040204020203" pitchFamily="34" charset="0"/>
                <a:cs typeface="Segoe UI" panose="020B0502040204020203" pitchFamily="34" charset="0"/>
              </a:rPr>
              <a:t>?</a:t>
            </a:r>
          </a:p>
          <a:p>
            <a:endParaRPr lang="de-DE" dirty="0"/>
          </a:p>
        </p:txBody>
      </p:sp>
      <p:pic>
        <p:nvPicPr>
          <p:cNvPr id="5" name="Grafik 4" descr="Ein Bild, das Text, Screenshot, Diagramm enthält.&#10;&#10;KI-generierte Inhalte können fehlerhaft sein.">
            <a:extLst>
              <a:ext uri="{FF2B5EF4-FFF2-40B4-BE49-F238E27FC236}">
                <a16:creationId xmlns:a16="http://schemas.microsoft.com/office/drawing/2014/main" id="{9AB3C0CC-5C89-2C37-CDA1-263B9DEC21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851" y="1574168"/>
            <a:ext cx="4132137" cy="2481262"/>
          </a:xfrm>
          <a:prstGeom prst="round2DiagRect">
            <a:avLst>
              <a:gd name="adj1" fmla="val 1154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Grafik 6" descr="Ein Bild, das Text, Screenshot, Diagramm enthält.">
            <a:extLst>
              <a:ext uri="{FF2B5EF4-FFF2-40B4-BE49-F238E27FC236}">
                <a16:creationId xmlns:a16="http://schemas.microsoft.com/office/drawing/2014/main" id="{B4F0E112-8A24-DE86-903E-35CDB61667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3757" y="4149092"/>
            <a:ext cx="4132137" cy="2456496"/>
          </a:xfrm>
          <a:prstGeom prst="round2DiagRect">
            <a:avLst>
              <a:gd name="adj1" fmla="val 1154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37008839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 name="Group 17">
            <a:extLst>
              <a:ext uri="{FF2B5EF4-FFF2-40B4-BE49-F238E27FC236}">
                <a16:creationId xmlns:a16="http://schemas.microsoft.com/office/drawing/2014/main" id="{A8F3053C-AA2D-43E7-9127-59111DE0E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 name="Group 18">
              <a:extLst>
                <a:ext uri="{FF2B5EF4-FFF2-40B4-BE49-F238E27FC236}">
                  <a16:creationId xmlns:a16="http://schemas.microsoft.com/office/drawing/2014/main" id="{159025B1-E34F-4772-B2CC-DA9B705D40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1"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32"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3"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4"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5"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6"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7"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8"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9"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0"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1"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2"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43"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4"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5"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6"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7"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48"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9"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0"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1"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2"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3"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4"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5"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6"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7"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grpSp>
          <p:nvGrpSpPr>
            <p:cNvPr id="20" name="Group 19">
              <a:extLst>
                <a:ext uri="{FF2B5EF4-FFF2-40B4-BE49-F238E27FC236}">
                  <a16:creationId xmlns:a16="http://schemas.microsoft.com/office/drawing/2014/main" id="{C51DBAB3-1986-470D-B778-24F7953C79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2"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3"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4"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5"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6"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7"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8"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9"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0"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grpSp>
      </p:grpSp>
      <p:sp>
        <p:nvSpPr>
          <p:cNvPr id="11" name="Textfeld 10">
            <a:extLst>
              <a:ext uri="{FF2B5EF4-FFF2-40B4-BE49-F238E27FC236}">
                <a16:creationId xmlns:a16="http://schemas.microsoft.com/office/drawing/2014/main" id="{3737580B-611A-E674-2C79-AD44F60DA2A2}"/>
              </a:ext>
            </a:extLst>
          </p:cNvPr>
          <p:cNvSpPr txBox="1"/>
          <p:nvPr/>
        </p:nvSpPr>
        <p:spPr>
          <a:xfrm>
            <a:off x="2027633" y="788194"/>
            <a:ext cx="8070524" cy="646907"/>
          </a:xfrm>
          <a:prstGeom prst="rect">
            <a:avLst/>
          </a:prstGeom>
        </p:spPr>
        <p:txBody>
          <a:bodyPr vert="horz" lIns="91440" tIns="45720" rIns="91440" bIns="45720" rtlCol="0">
            <a:noAutofit/>
          </a:bodyPr>
          <a:lstStyle/>
          <a:p>
            <a:pPr defTabSz="914400">
              <a:lnSpc>
                <a:spcPct val="120000"/>
              </a:lnSpc>
              <a:spcAft>
                <a:spcPts val="600"/>
              </a:spcAft>
              <a:buSzPct val="125000"/>
            </a:pPr>
            <a:r>
              <a:rPr lang="en-US" sz="3600" b="1" dirty="0" err="1">
                <a:effectLst/>
                <a:latin typeface="Segoe UI" panose="020B0502040204020203" pitchFamily="34" charset="0"/>
                <a:cs typeface="Segoe UI" panose="020B0502040204020203" pitchFamily="34" charset="0"/>
              </a:rPr>
              <a:t>Zeitliche</a:t>
            </a:r>
            <a:r>
              <a:rPr lang="en-US" sz="3600" b="1" dirty="0">
                <a:effectLst/>
                <a:latin typeface="Segoe UI" panose="020B0502040204020203" pitchFamily="34" charset="0"/>
                <a:cs typeface="Segoe UI" panose="020B0502040204020203" pitchFamily="34" charset="0"/>
              </a:rPr>
              <a:t> Muster </a:t>
            </a:r>
            <a:r>
              <a:rPr lang="en-US" sz="3600" b="1" dirty="0" err="1">
                <a:effectLst/>
                <a:latin typeface="Segoe UI" panose="020B0502040204020203" pitchFamily="34" charset="0"/>
                <a:cs typeface="Segoe UI" panose="020B0502040204020203" pitchFamily="34" charset="0"/>
              </a:rPr>
              <a:t>i</a:t>
            </a:r>
            <a:r>
              <a:rPr lang="en-US" sz="3600" b="1" dirty="0" err="1">
                <a:latin typeface="Segoe UI" panose="020B0502040204020203" pitchFamily="34" charset="0"/>
                <a:cs typeface="Segoe UI" panose="020B0502040204020203" pitchFamily="34" charset="0"/>
              </a:rPr>
              <a:t>m</a:t>
            </a:r>
            <a:r>
              <a:rPr lang="en-US" sz="3600" b="1" dirty="0">
                <a:effectLst/>
                <a:latin typeface="Segoe UI" panose="020B0502040204020203" pitchFamily="34" charset="0"/>
                <a:cs typeface="Segoe UI" panose="020B0502040204020203" pitchFamily="34" charset="0"/>
              </a:rPr>
              <a:t> </a:t>
            </a:r>
            <a:r>
              <a:rPr lang="en-US" sz="3600" b="1" dirty="0" err="1">
                <a:effectLst/>
                <a:latin typeface="Segoe UI" panose="020B0502040204020203" pitchFamily="34" charset="0"/>
                <a:cs typeface="Segoe UI" panose="020B0502040204020203" pitchFamily="34" charset="0"/>
              </a:rPr>
              <a:t>Clusterverhalten</a:t>
            </a:r>
            <a:endParaRPr lang="en-US" sz="3600" b="0" dirty="0">
              <a:effectLst/>
              <a:latin typeface="Segoe UI" panose="020B0502040204020203" pitchFamily="34" charset="0"/>
              <a:cs typeface="Segoe UI" panose="020B0502040204020203" pitchFamily="34" charset="0"/>
            </a:endParaRPr>
          </a:p>
        </p:txBody>
      </p:sp>
      <p:pic>
        <p:nvPicPr>
          <p:cNvPr id="4" name="Grafik 3" descr="Ein Bild, das Screenshot, Farbigkeit, Diagramm, Reihe enthält.&#10;&#10;KI-generierte Inhalte können fehlerhaft sein.">
            <a:extLst>
              <a:ext uri="{FF2B5EF4-FFF2-40B4-BE49-F238E27FC236}">
                <a16:creationId xmlns:a16="http://schemas.microsoft.com/office/drawing/2014/main" id="{92F17C4C-2909-911D-E779-1F74A1EBC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32" y="1589447"/>
            <a:ext cx="5400675" cy="3511552"/>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9" name="Grafik 8" descr="Ein Bild, das Text, Schrift, Screenshot enthält.">
            <a:extLst>
              <a:ext uri="{FF2B5EF4-FFF2-40B4-BE49-F238E27FC236}">
                <a16:creationId xmlns:a16="http://schemas.microsoft.com/office/drawing/2014/main" id="{74F4FB99-C276-3ECA-3CE1-F7A18308B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5890" y="5214876"/>
            <a:ext cx="3042558" cy="1425575"/>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2" name="Grafik 11" descr="Ein Bild, das Screenshot, Text, Diagramm, Reihe enthält.&#10;&#10;KI-generierte Inhalte können fehlerhaft sein.">
            <a:extLst>
              <a:ext uri="{FF2B5EF4-FFF2-40B4-BE49-F238E27FC236}">
                <a16:creationId xmlns:a16="http://schemas.microsoft.com/office/drawing/2014/main" id="{D293E8D4-0F90-AC9D-087E-C4E12AA476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429" y="1618455"/>
            <a:ext cx="5426571" cy="3511552"/>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4" name="Grafik 13" descr="Ein Bild, das Text, Screenshot, Schrift, Zahl enthält.&#10;&#10;KI-generierte Inhalte können fehlerhaft sein.">
            <a:extLst>
              <a:ext uri="{FF2B5EF4-FFF2-40B4-BE49-F238E27FC236}">
                <a16:creationId xmlns:a16="http://schemas.microsoft.com/office/drawing/2014/main" id="{A6806C92-72AE-6B88-C63C-7E412A9586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6466" y="5214877"/>
            <a:ext cx="3042557" cy="1425575"/>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4921644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DDCE3FF-EE77-4717-BF81-8BDDB352ADFF}"/>
              </a:ext>
            </a:extLst>
          </p:cNvPr>
          <p:cNvSpPr txBox="1"/>
          <p:nvPr/>
        </p:nvSpPr>
        <p:spPr>
          <a:xfrm>
            <a:off x="4143954" y="1001864"/>
            <a:ext cx="3904091" cy="646331"/>
          </a:xfrm>
          <a:prstGeom prst="rect">
            <a:avLst/>
          </a:prstGeom>
          <a:noFill/>
        </p:spPr>
        <p:txBody>
          <a:bodyPr wrap="square" rtlCol="0">
            <a:spAutoFit/>
          </a:bodyPr>
          <a:lstStyle/>
          <a:p>
            <a:r>
              <a:rPr lang="de-DE" sz="3600" b="1" dirty="0">
                <a:latin typeface="Segoe UI" panose="020B0502040204020203" pitchFamily="34" charset="0"/>
                <a:cs typeface="Segoe UI" panose="020B0502040204020203" pitchFamily="34" charset="0"/>
              </a:rPr>
              <a:t>Feiertags-Cluster</a:t>
            </a:r>
          </a:p>
        </p:txBody>
      </p:sp>
      <p:pic>
        <p:nvPicPr>
          <p:cNvPr id="7" name="Grafik 6" descr="Ein Bild, das Text, Screenshot, Diagramm, Reihe enthält.&#10;&#10;KI-generierte Inhalte können fehlerhaft sein.">
            <a:extLst>
              <a:ext uri="{FF2B5EF4-FFF2-40B4-BE49-F238E27FC236}">
                <a16:creationId xmlns:a16="http://schemas.microsoft.com/office/drawing/2014/main" id="{3252F7A2-EE97-2FEB-D0DA-32A842204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9" y="1760391"/>
            <a:ext cx="5218057" cy="3327083"/>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9" name="Grafik 8" descr="Ein Bild, das Text, Schrift, Screenshot, Reihe enthält.&#10;&#10;KI-generierte Inhalte können fehlerhaft sein.">
            <a:extLst>
              <a:ext uri="{FF2B5EF4-FFF2-40B4-BE49-F238E27FC236}">
                <a16:creationId xmlns:a16="http://schemas.microsoft.com/office/drawing/2014/main" id="{969C03F8-BE79-E4F3-B2A6-8EE4EAEFF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658" y="5199670"/>
            <a:ext cx="3016717" cy="1193179"/>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1" name="Grafik 10" descr="Ein Bild, das Text, Screenshot, Farbigkeit, Diagramm enthält.&#10;&#10;KI-generierte Inhalte können fehlerhaft sein.">
            <a:extLst>
              <a:ext uri="{FF2B5EF4-FFF2-40B4-BE49-F238E27FC236}">
                <a16:creationId xmlns:a16="http://schemas.microsoft.com/office/drawing/2014/main" id="{E485986A-D04D-CB8C-0E96-70FE2F506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10" y="1760391"/>
            <a:ext cx="5367130" cy="3327083"/>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3" name="Grafik 12" descr="Ein Bild, das Text, Schrift, Screenshot enthält.&#10;&#10;KI-generierte Inhalte können fehlerhaft sein.">
            <a:extLst>
              <a:ext uri="{FF2B5EF4-FFF2-40B4-BE49-F238E27FC236}">
                <a16:creationId xmlns:a16="http://schemas.microsoft.com/office/drawing/2014/main" id="{79D4B37E-C066-669D-93D4-484E88FEC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0862" y="5199670"/>
            <a:ext cx="2827973" cy="1438275"/>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40785686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AE5F1DE4-7AD3-A2AE-65AF-ED69272E8F18}"/>
              </a:ext>
            </a:extLst>
          </p:cNvPr>
          <p:cNvSpPr txBox="1"/>
          <p:nvPr/>
        </p:nvSpPr>
        <p:spPr>
          <a:xfrm>
            <a:off x="3721872" y="564542"/>
            <a:ext cx="4748255" cy="1477328"/>
          </a:xfrm>
          <a:prstGeom prst="rect">
            <a:avLst/>
          </a:prstGeom>
          <a:noFill/>
        </p:spPr>
        <p:txBody>
          <a:bodyPr wrap="square" rtlCol="0">
            <a:spAutoFit/>
          </a:bodyPr>
          <a:lstStyle/>
          <a:p>
            <a:r>
              <a:rPr lang="de-DE" sz="3600" b="1" dirty="0">
                <a:latin typeface="Segoe UI" panose="020B0502040204020203" pitchFamily="34" charset="0"/>
                <a:cs typeface="Segoe UI" panose="020B0502040204020203" pitchFamily="34" charset="0"/>
              </a:rPr>
              <a:t>Top 10 Landingpages </a:t>
            </a:r>
            <a:br>
              <a:rPr lang="de-DE" sz="3600" b="1" dirty="0">
                <a:latin typeface="Segoe UI" panose="020B0502040204020203" pitchFamily="34" charset="0"/>
                <a:cs typeface="Segoe UI" panose="020B0502040204020203" pitchFamily="34" charset="0"/>
              </a:rPr>
            </a:br>
            <a:r>
              <a:rPr lang="de-DE" sz="3600" b="1" dirty="0">
                <a:latin typeface="Segoe UI" panose="020B0502040204020203" pitchFamily="34" charset="0"/>
                <a:cs typeface="Segoe UI" panose="020B0502040204020203" pitchFamily="34" charset="0"/>
              </a:rPr>
              <a:t>und ihr Nutzung</a:t>
            </a:r>
            <a:endParaRPr lang="de-DE" sz="3600" dirty="0">
              <a:latin typeface="Segoe UI" panose="020B0502040204020203" pitchFamily="34" charset="0"/>
              <a:cs typeface="Segoe UI" panose="020B0502040204020203" pitchFamily="34" charset="0"/>
            </a:endParaRPr>
          </a:p>
          <a:p>
            <a:endParaRPr lang="de-DE" dirty="0"/>
          </a:p>
        </p:txBody>
      </p:sp>
      <p:pic>
        <p:nvPicPr>
          <p:cNvPr id="9" name="Grafik 8" descr="Ein Bild, das Screenshot, Text, Software, Multimedia-Software enthält.&#10;&#10;KI-generierte Inhalte können fehlerhaft sein.">
            <a:extLst>
              <a:ext uri="{FF2B5EF4-FFF2-40B4-BE49-F238E27FC236}">
                <a16:creationId xmlns:a16="http://schemas.microsoft.com/office/drawing/2014/main" id="{093E134B-2807-DF16-3421-D17B8ECB6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16" y="1747672"/>
            <a:ext cx="10560168" cy="4122310"/>
          </a:xfrm>
          <a:prstGeom prst="round2DiagRect">
            <a:avLst>
              <a:gd name="adj1" fmla="val 61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697881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770095" y="168134"/>
            <a:ext cx="7197112" cy="1200329"/>
          </a:xfrm>
          <a:prstGeom prst="rect">
            <a:avLst/>
          </a:prstGeom>
          <a:noFill/>
        </p:spPr>
        <p:txBody>
          <a:bodyPr wrap="square" rtlCol="0">
            <a:spAutoFit/>
          </a:bodyPr>
          <a:lstStyle/>
          <a:p>
            <a:r>
              <a:rPr lang="de-DE" sz="3600" b="1" dirty="0">
                <a:latin typeface="Segoe UI" panose="020B0502040204020203" pitchFamily="34" charset="0"/>
                <a:cs typeface="Segoe UI" panose="020B0502040204020203" pitchFamily="34" charset="0"/>
              </a:rPr>
              <a:t>Absprungrate &amp; Verweildauer je</a:t>
            </a:r>
            <a:br>
              <a:rPr lang="de-DE" sz="3600" b="1" dirty="0">
                <a:latin typeface="Segoe UI" panose="020B0502040204020203" pitchFamily="34" charset="0"/>
                <a:cs typeface="Segoe UI" panose="020B0502040204020203" pitchFamily="34" charset="0"/>
              </a:rPr>
            </a:br>
            <a:r>
              <a:rPr lang="de-DE" sz="3600" b="1" dirty="0">
                <a:latin typeface="Segoe UI" panose="020B0502040204020203" pitchFamily="34" charset="0"/>
                <a:cs typeface="Segoe UI" panose="020B0502040204020203" pitchFamily="34" charset="0"/>
              </a:rPr>
              <a:t>Landingpage und </a:t>
            </a:r>
            <a:r>
              <a:rPr lang="de-DE" sz="3600" b="1" dirty="0" err="1">
                <a:latin typeface="Segoe UI" panose="020B0502040204020203" pitchFamily="34" charset="0"/>
                <a:cs typeface="Segoe UI" panose="020B0502040204020203" pitchFamily="34" charset="0"/>
              </a:rPr>
              <a:t>Trafficquelle</a:t>
            </a:r>
            <a:endParaRPr lang="de-DE" sz="3600" dirty="0">
              <a:latin typeface="Segoe UI" panose="020B0502040204020203" pitchFamily="34" charset="0"/>
              <a:cs typeface="Segoe UI" panose="020B0502040204020203" pitchFamily="34" charset="0"/>
            </a:endParaRPr>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738977" y="1455923"/>
            <a:ext cx="6682928" cy="3297982"/>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extfeld 4">
            <a:extLst>
              <a:ext uri="{FF2B5EF4-FFF2-40B4-BE49-F238E27FC236}">
                <a16:creationId xmlns:a16="http://schemas.microsoft.com/office/drawing/2014/main" id="{AA61C05B-CCBE-A5ED-678C-56468B29EFE2}"/>
              </a:ext>
            </a:extLst>
          </p:cNvPr>
          <p:cNvSpPr txBox="1"/>
          <p:nvPr/>
        </p:nvSpPr>
        <p:spPr>
          <a:xfrm>
            <a:off x="770095" y="1455923"/>
            <a:ext cx="3968882" cy="5109091"/>
          </a:xfrm>
          <a:prstGeom prst="rect">
            <a:avLst/>
          </a:prstGeom>
          <a:noFill/>
        </p:spPr>
        <p:txBody>
          <a:bodyPr wrap="square">
            <a:spAutoFit/>
          </a:bodyPr>
          <a:lstStyle/>
          <a:p>
            <a:r>
              <a:rPr lang="de-DE" sz="2000" b="1" u="sng" dirty="0">
                <a:latin typeface="Segoe UI" panose="020B0502040204020203" pitchFamily="34" charset="0"/>
                <a:cs typeface="Segoe UI" panose="020B0502040204020203" pitchFamily="34" charset="0"/>
              </a:rPr>
              <a:t>Ziel der Analyse:</a:t>
            </a:r>
            <a:endParaRPr lang="de-DE" sz="2000" dirty="0">
              <a:latin typeface="Segoe UI" panose="020B0502040204020203" pitchFamily="34" charset="0"/>
              <a:cs typeface="Segoe UI" panose="020B0502040204020203" pitchFamily="34" charset="0"/>
            </a:endParaRPr>
          </a:p>
          <a:p>
            <a:r>
              <a:rPr lang="de-DE" sz="1700" b="1" dirty="0">
                <a:latin typeface="Segoe UI" panose="020B0502040204020203" pitchFamily="34" charset="0"/>
                <a:cs typeface="Segoe UI" panose="020B0502040204020203" pitchFamily="34" charset="0"/>
              </a:rPr>
              <a:t>Diese Auswertung zeigt, wie gut einzelne Landingpages in Kombination mit verschiedenen </a:t>
            </a:r>
            <a:r>
              <a:rPr lang="de-DE" sz="1700" b="1" dirty="0" err="1">
                <a:latin typeface="Segoe UI" panose="020B0502040204020203" pitchFamily="34" charset="0"/>
                <a:cs typeface="Segoe UI" panose="020B0502040204020203" pitchFamily="34" charset="0"/>
              </a:rPr>
              <a:t>Trafficquellen</a:t>
            </a:r>
            <a:r>
              <a:rPr lang="de-DE" sz="1700" b="1" dirty="0">
                <a:latin typeface="Segoe UI" panose="020B0502040204020203" pitchFamily="34" charset="0"/>
                <a:cs typeface="Segoe UI" panose="020B0502040204020203" pitchFamily="34" charset="0"/>
              </a:rPr>
              <a:t> (z. B. Google, Direktzugriffe, </a:t>
            </a:r>
            <a:r>
              <a:rPr lang="de-DE" sz="1700" b="1" dirty="0" err="1">
                <a:latin typeface="Segoe UI" panose="020B0502040204020203" pitchFamily="34" charset="0"/>
                <a:cs typeface="Segoe UI" panose="020B0502040204020203" pitchFamily="34" charset="0"/>
              </a:rPr>
              <a:t>Referral</a:t>
            </a:r>
            <a:r>
              <a:rPr lang="de-DE" sz="1700" b="1" dirty="0">
                <a:latin typeface="Segoe UI" panose="020B0502040204020203" pitchFamily="34" charset="0"/>
                <a:cs typeface="Segoe UI" panose="020B0502040204020203" pitchFamily="34" charset="0"/>
              </a:rPr>
              <a:t>-Seiten) performen gemessen an:</a:t>
            </a:r>
          </a:p>
          <a:p>
            <a:endParaRPr lang="de-DE" sz="1700"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de-DE" sz="1700" b="1" dirty="0">
                <a:latin typeface="Segoe UI" panose="020B0502040204020203" pitchFamily="34" charset="0"/>
                <a:cs typeface="Segoe UI" panose="020B0502040204020203" pitchFamily="34" charset="0"/>
              </a:rPr>
              <a:t>Gesamtaufrufen</a:t>
            </a:r>
            <a:endParaRPr lang="de-DE" sz="17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de-DE" sz="1700" b="1" dirty="0">
                <a:latin typeface="Segoe UI" panose="020B0502040204020203" pitchFamily="34" charset="0"/>
                <a:cs typeface="Segoe UI" panose="020B0502040204020203" pitchFamily="34" charset="0"/>
              </a:rPr>
              <a:t>durchschnittlicher Verweildauer (in Sekunden)</a:t>
            </a:r>
            <a:endParaRPr lang="de-DE" sz="17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de-DE" sz="1700" b="1" dirty="0">
                <a:latin typeface="Segoe UI" panose="020B0502040204020203" pitchFamily="34" charset="0"/>
                <a:cs typeface="Segoe UI" panose="020B0502040204020203" pitchFamily="34" charset="0"/>
              </a:rPr>
              <a:t>durchschnittlicher Absprungrate (in %)</a:t>
            </a:r>
            <a:endParaRPr lang="de-DE" sz="1700" dirty="0">
              <a:latin typeface="Segoe UI" panose="020B0502040204020203" pitchFamily="34" charset="0"/>
              <a:cs typeface="Segoe UI" panose="020B0502040204020203" pitchFamily="34" charset="0"/>
            </a:endParaRPr>
          </a:p>
          <a:p>
            <a:br>
              <a:rPr lang="de-DE" sz="1700" dirty="0">
                <a:latin typeface="Segoe UI" panose="020B0502040204020203" pitchFamily="34" charset="0"/>
                <a:cs typeface="Segoe UI" panose="020B0502040204020203" pitchFamily="34" charset="0"/>
              </a:rPr>
            </a:br>
            <a:r>
              <a:rPr lang="de-DE" sz="1700" b="1" dirty="0">
                <a:latin typeface="Segoe UI" panose="020B0502040204020203" pitchFamily="34" charset="0"/>
                <a:cs typeface="Segoe UI" panose="020B0502040204020203" pitchFamily="34" charset="0"/>
              </a:rPr>
              <a:t>Damit lassen sich die effektivsten Einstiegsseiten und -quellen erkennen, um gezielt den Website-Traffic und das Nutzerengagement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9617885" y="1178924"/>
            <a:ext cx="1804020" cy="276999"/>
          </a:xfrm>
          <a:prstGeom prst="rect">
            <a:avLst/>
          </a:prstGeom>
          <a:noFill/>
        </p:spPr>
        <p:txBody>
          <a:bodyPr wrap="none" rtlCol="0">
            <a:spAutoFit/>
          </a:bodyPr>
          <a:lstStyle/>
          <a:p>
            <a:r>
              <a:rPr lang="de-DE" sz="1200" b="1" dirty="0">
                <a:latin typeface="Segoe UI" panose="020B0502040204020203" pitchFamily="34" charset="0"/>
                <a:cs typeface="Segoe UI" panose="020B0502040204020203" pitchFamily="34" charset="0"/>
              </a:rPr>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9849615" y="5030904"/>
            <a:ext cx="1572290" cy="276999"/>
          </a:xfrm>
          <a:prstGeom prst="rect">
            <a:avLst/>
          </a:prstGeom>
          <a:noFill/>
        </p:spPr>
        <p:txBody>
          <a:bodyPr wrap="none" rtlCol="0">
            <a:spAutoFit/>
          </a:bodyPr>
          <a:lstStyle/>
          <a:p>
            <a:r>
              <a:rPr lang="de-DE" sz="1200" b="1" dirty="0">
                <a:latin typeface="Segoe UI" panose="020B0502040204020203" pitchFamily="34" charset="0"/>
                <a:cs typeface="Segoe UI" panose="020B0502040204020203" pitchFamily="34" charset="0"/>
                <a:sym typeface="Wingdings" panose="05000000000000000000" pitchFamily="2" charset="2"/>
              </a:rPr>
              <a:t>Die letzten 5 Zeilen</a:t>
            </a:r>
            <a:endParaRPr lang="de-DE" sz="1200" b="1"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4738977" y="5302697"/>
            <a:ext cx="6682928" cy="1387169"/>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87257083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a:xfrm>
            <a:off x="1561188" y="225256"/>
            <a:ext cx="5537684" cy="844522"/>
          </a:xfrm>
        </p:spPr>
        <p:txBody>
          <a:bodyPr>
            <a:normAutofit/>
          </a:bodyPr>
          <a:lstStyle/>
          <a:p>
            <a:r>
              <a:rPr lang="de-DE" b="1" dirty="0">
                <a:latin typeface="Segoe UI" panose="020B0502040204020203" pitchFamily="34" charset="0"/>
                <a:cs typeface="Segoe UI" panose="020B0502040204020203" pitchFamily="34" charset="0"/>
              </a:rPr>
              <a:t>Power BI Dashboard</a:t>
            </a:r>
          </a:p>
        </p:txBody>
      </p:sp>
      <p:sp>
        <p:nvSpPr>
          <p:cNvPr id="6" name="Titel 1">
            <a:extLst>
              <a:ext uri="{FF2B5EF4-FFF2-40B4-BE49-F238E27FC236}">
                <a16:creationId xmlns:a16="http://schemas.microsoft.com/office/drawing/2014/main" id="{F942A138-B284-6B79-32D5-9974AD139F59}"/>
              </a:ext>
            </a:extLst>
          </p:cNvPr>
          <p:cNvSpPr txBox="1">
            <a:spLocks/>
          </p:cNvSpPr>
          <p:nvPr/>
        </p:nvSpPr>
        <p:spPr>
          <a:xfrm>
            <a:off x="1561187" y="821506"/>
            <a:ext cx="4275069" cy="3479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spcBef>
                <a:spcPts val="1000"/>
              </a:spcBef>
              <a:buClr>
                <a:schemeClr val="bg1"/>
              </a:buClr>
              <a:buSzPct val="80000"/>
              <a:buFont typeface="Arial" panose="020B0604020202020204" pitchFamily="34" charset="0"/>
              <a:buChar char="•"/>
            </a:pPr>
            <a:r>
              <a:rPr lang="de-DE" sz="1700" b="1" dirty="0">
                <a:solidFill>
                  <a:schemeClr val="tx1"/>
                </a:solidFill>
                <a:latin typeface="Segoe UI" panose="020B0502040204020203" pitchFamily="34" charset="0"/>
                <a:ea typeface="+mn-ea"/>
                <a:cs typeface="Segoe UI" panose="020B0502040204020203" pitchFamily="34" charset="0"/>
              </a:rPr>
              <a:t>Visualisierung der extrahierten Daten</a:t>
            </a:r>
          </a:p>
        </p:txBody>
      </p:sp>
      <p:pic>
        <p:nvPicPr>
          <p:cNvPr id="8" name="Grafik 7" descr="Ein Bild, das Screenshot, Text, Software, Multimedia-Software enthält.&#10;&#10;KI-generierte Inhalte können fehlerhaft sein.">
            <a:extLst>
              <a:ext uri="{FF2B5EF4-FFF2-40B4-BE49-F238E27FC236}">
                <a16:creationId xmlns:a16="http://schemas.microsoft.com/office/drawing/2014/main" id="{22B2B775-CC01-2283-E9CF-46B9167F2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188" y="1169487"/>
            <a:ext cx="4534812" cy="2588817"/>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0" name="Grafik 9" descr="Ein Bild, das Text, Screenshot, Software, Display enthält.">
            <a:extLst>
              <a:ext uri="{FF2B5EF4-FFF2-40B4-BE49-F238E27FC236}">
                <a16:creationId xmlns:a16="http://schemas.microsoft.com/office/drawing/2014/main" id="{C35E94F0-DBD1-4119-40B7-93109F598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729" y="1169486"/>
            <a:ext cx="4527503" cy="2588818"/>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2" name="Grafik 11" descr="Ein Bild, das Text, Screenshot, Software, Multimedia-Software enthält.&#10;&#10;KI-generierte Inhalte können fehlerhaft sein.">
            <a:extLst>
              <a:ext uri="{FF2B5EF4-FFF2-40B4-BE49-F238E27FC236}">
                <a16:creationId xmlns:a16="http://schemas.microsoft.com/office/drawing/2014/main" id="{788367B6-EEF7-F4D7-D1DB-15A36D90F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806" y="3901428"/>
            <a:ext cx="4591846" cy="2625184"/>
          </a:xfrm>
          <a:prstGeom prst="round2DiagRect">
            <a:avLst>
              <a:gd name="adj1" fmla="val 1585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60677213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pic>
        <p:nvPicPr>
          <p:cNvPr id="1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2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3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4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5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5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5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grpSp>
        <p:grpSp>
          <p:nvGrpSpPr>
            <p:cNvPr id="15" name="Group 1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1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1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1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grpSp>
      </p:grpSp>
      <p:sp useBgFill="1">
        <p:nvSpPr>
          <p:cNvPr id="54" name="Rectangle 5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2F000F4-1D38-5C13-FAC8-809DA37C9F16}"/>
              </a:ext>
            </a:extLst>
          </p:cNvPr>
          <p:cNvSpPr txBox="1"/>
          <p:nvPr/>
        </p:nvSpPr>
        <p:spPr>
          <a:xfrm>
            <a:off x="1034257" y="1097942"/>
            <a:ext cx="4459286"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200" b="1" dirty="0">
                <a:latin typeface="Segoe UI" panose="020B0502040204020203" pitchFamily="34" charset="0"/>
                <a:ea typeface="+mj-ea"/>
                <a:cs typeface="Segoe UI" panose="020B0502040204020203" pitchFamily="34" charset="0"/>
              </a:rPr>
              <a:t>WER SIND WIR?</a:t>
            </a:r>
            <a:br>
              <a:rPr lang="en-US" sz="2200" b="1" dirty="0">
                <a:latin typeface="Segoe UI" panose="020B0502040204020203" pitchFamily="34" charset="0"/>
                <a:ea typeface="+mj-ea"/>
                <a:cs typeface="Segoe UI" panose="020B0502040204020203" pitchFamily="34" charset="0"/>
              </a:rPr>
            </a:br>
            <a:r>
              <a:rPr lang="en-US" sz="2200" b="1" dirty="0">
                <a:latin typeface="Segoe UI" panose="020B0502040204020203" pitchFamily="34" charset="0"/>
                <a:ea typeface="+mj-ea"/>
                <a:cs typeface="Segoe UI" panose="020B0502040204020203" pitchFamily="34" charset="0"/>
              </a:rPr>
              <a:t>WER IST REDEZEIT?</a:t>
            </a:r>
            <a:br>
              <a:rPr lang="en-US" sz="2200" b="1" dirty="0">
                <a:latin typeface="Segoe UI" panose="020B0502040204020203" pitchFamily="34" charset="0"/>
                <a:ea typeface="+mj-ea"/>
                <a:cs typeface="Segoe UI" panose="020B0502040204020203" pitchFamily="34" charset="0"/>
              </a:rPr>
            </a:br>
            <a:r>
              <a:rPr lang="en-US" sz="2200" b="1" dirty="0">
                <a:latin typeface="Segoe UI" panose="020B0502040204020203" pitchFamily="34" charset="0"/>
                <a:ea typeface="+mj-ea"/>
                <a:cs typeface="Segoe UI" panose="020B0502040204020203" pitchFamily="34" charset="0"/>
              </a:rPr>
              <a:t>WAS IST UNSER PROJEKT </a:t>
            </a:r>
          </a:p>
          <a:p>
            <a:pPr defTabSz="914400">
              <a:lnSpc>
                <a:spcPct val="90000"/>
              </a:lnSpc>
              <a:spcBef>
                <a:spcPct val="0"/>
              </a:spcBef>
              <a:spcAft>
                <a:spcPts val="600"/>
              </a:spcAft>
            </a:pPr>
            <a:r>
              <a:rPr lang="en-US" sz="2200" b="1" dirty="0">
                <a:latin typeface="Segoe UI" panose="020B0502040204020203" pitchFamily="34" charset="0"/>
                <a:ea typeface="+mj-ea"/>
                <a:cs typeface="Segoe UI" panose="020B0502040204020203" pitchFamily="34" charset="0"/>
              </a:rPr>
              <a:t>UND WELCHES ZIEL HAT ES?</a:t>
            </a:r>
          </a:p>
        </p:txBody>
      </p:sp>
      <p:sp>
        <p:nvSpPr>
          <p:cNvPr id="6" name="Textfeld 5">
            <a:extLst>
              <a:ext uri="{FF2B5EF4-FFF2-40B4-BE49-F238E27FC236}">
                <a16:creationId xmlns:a16="http://schemas.microsoft.com/office/drawing/2014/main" id="{A95CB0AF-3C24-71C2-559D-4D36B5BF60BD}"/>
              </a:ext>
            </a:extLst>
          </p:cNvPr>
          <p:cNvSpPr txBox="1"/>
          <p:nvPr/>
        </p:nvSpPr>
        <p:spPr>
          <a:xfrm>
            <a:off x="1058841" y="2686050"/>
            <a:ext cx="4795880" cy="3173413"/>
          </a:xfrm>
          <a:prstGeom prst="rect">
            <a:avLst/>
          </a:prstGeom>
        </p:spPr>
        <p:txBody>
          <a:bodyPr vert="horz" lIns="91440" tIns="45720" rIns="91440" bIns="45720" rtlCol="0">
            <a:normAutofit lnSpcReduction="10000"/>
          </a:bodyPr>
          <a:lstStyle/>
          <a:p>
            <a:pPr marL="171450" lvl="0" indent="-228600" defTabSz="914400">
              <a:lnSpc>
                <a:spcPct val="110000"/>
              </a:lnSpc>
              <a:spcBef>
                <a:spcPts val="0"/>
              </a:spcBef>
              <a:spcAft>
                <a:spcPts val="600"/>
              </a:spcAft>
              <a:buClrTx/>
              <a:buSzPct val="125000"/>
              <a:buFont typeface="Arial" panose="020B0604020202020204" pitchFamily="34" charset="0"/>
              <a:buChar char="•"/>
            </a:pPr>
            <a:r>
              <a:rPr lang="en-US" sz="1700" b="1" dirty="0" err="1">
                <a:latin typeface="Segoe UI" panose="020B0502040204020203" pitchFamily="34" charset="0"/>
                <a:cs typeface="Segoe UI" panose="020B0502040204020203" pitchFamily="34" charset="0"/>
              </a:rPr>
              <a:t>Extraktion</a:t>
            </a:r>
            <a:r>
              <a:rPr lang="en-US" sz="1700" b="1" dirty="0">
                <a:latin typeface="Segoe UI" panose="020B0502040204020203" pitchFamily="34" charset="0"/>
                <a:cs typeface="Segoe UI" panose="020B0502040204020203" pitchFamily="34" charset="0"/>
              </a:rPr>
              <a:t> der </a:t>
            </a:r>
            <a:r>
              <a:rPr lang="en-US" sz="1700" b="1" dirty="0" err="1">
                <a:latin typeface="Segoe UI" panose="020B0502040204020203" pitchFamily="34" charset="0"/>
                <a:cs typeface="Segoe UI" panose="020B0502040204020203" pitchFamily="34" charset="0"/>
              </a:rPr>
              <a:t>zugrundeliegenden</a:t>
            </a:r>
            <a:r>
              <a:rPr lang="en-US" sz="1700" b="1" dirty="0">
                <a:latin typeface="Segoe UI" panose="020B0502040204020203" pitchFamily="34" charset="0"/>
                <a:cs typeface="Segoe UI" panose="020B0502040204020203" pitchFamily="34" charset="0"/>
              </a:rPr>
              <a:t> Daten </a:t>
            </a:r>
            <a:r>
              <a:rPr lang="en-US" sz="1700" b="1" dirty="0" err="1">
                <a:latin typeface="Segoe UI" panose="020B0502040204020203" pitchFamily="34" charset="0"/>
                <a:cs typeface="Segoe UI" panose="020B0502040204020203" pitchFamily="34" charset="0"/>
              </a:rPr>
              <a:t>aus</a:t>
            </a:r>
            <a:r>
              <a:rPr lang="en-US" sz="1700" b="1" dirty="0">
                <a:latin typeface="Segoe UI" panose="020B0502040204020203" pitchFamily="34" charset="0"/>
                <a:cs typeface="Segoe UI" panose="020B0502040204020203" pitchFamily="34" charset="0"/>
              </a:rPr>
              <a:t> Google Looker Studio</a:t>
            </a:r>
          </a:p>
          <a:p>
            <a:pPr marL="171450" lvl="0" indent="-228600" defTabSz="914400">
              <a:lnSpc>
                <a:spcPct val="110000"/>
              </a:lnSpc>
              <a:spcBef>
                <a:spcPts val="0"/>
              </a:spcBef>
              <a:spcAft>
                <a:spcPts val="600"/>
              </a:spcAft>
              <a:buClrTx/>
              <a:buSzPct val="125000"/>
              <a:buFont typeface="Arial" panose="020B0604020202020204" pitchFamily="34" charset="0"/>
              <a:buChar char="•"/>
            </a:pPr>
            <a:r>
              <a:rPr lang="en-US" sz="1700" b="1" dirty="0" err="1">
                <a:latin typeface="Segoe UI" panose="020B0502040204020203" pitchFamily="34" charset="0"/>
                <a:cs typeface="Segoe UI" panose="020B0502040204020203" pitchFamily="34" charset="0"/>
              </a:rPr>
              <a:t>Analyse</a:t>
            </a:r>
            <a:r>
              <a:rPr lang="en-US" sz="1700" b="1" dirty="0">
                <a:latin typeface="Segoe UI" panose="020B0502040204020203" pitchFamily="34" charset="0"/>
                <a:cs typeface="Segoe UI" panose="020B0502040204020203" pitchFamily="34" charset="0"/>
              </a:rPr>
              <a:t> von </a:t>
            </a:r>
            <a:r>
              <a:rPr lang="en-US" sz="1700" b="1" dirty="0" err="1">
                <a:latin typeface="Segoe UI" panose="020B0502040204020203" pitchFamily="34" charset="0"/>
                <a:cs typeface="Segoe UI" panose="020B0502040204020203" pitchFamily="34" charset="0"/>
              </a:rPr>
              <a:t>Nutzerpfaden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Verweildauer</a:t>
            </a:r>
            <a:r>
              <a:rPr lang="en-US" sz="1700" b="1" dirty="0">
                <a:latin typeface="Segoe UI" panose="020B0502040204020203" pitchFamily="34" charset="0"/>
                <a:cs typeface="Segoe UI" panose="020B0502040204020203" pitchFamily="34" charset="0"/>
              </a:rPr>
              <a:t> und </a:t>
            </a:r>
            <a:r>
              <a:rPr lang="en-US" b="1" dirty="0" err="1">
                <a:latin typeface="Segoe UI" panose="020B0502040204020203" pitchFamily="34" charset="0"/>
                <a:cs typeface="Segoe UI" panose="020B0502040204020203" pitchFamily="34" charset="0"/>
              </a:rPr>
              <a:t>wiederkehrenden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Besuchern</a:t>
            </a:r>
            <a:endParaRPr lang="en-US" sz="1700" b="1" dirty="0">
              <a:latin typeface="Segoe UI" panose="020B0502040204020203" pitchFamily="34" charset="0"/>
              <a:cs typeface="Segoe UI" panose="020B0502040204020203" pitchFamily="34" charset="0"/>
            </a:endParaRPr>
          </a:p>
          <a:p>
            <a:pPr marL="171450" lvl="0" indent="-228600" defTabSz="914400">
              <a:lnSpc>
                <a:spcPct val="110000"/>
              </a:lnSpc>
              <a:spcBef>
                <a:spcPts val="0"/>
              </a:spcBef>
              <a:spcAft>
                <a:spcPts val="600"/>
              </a:spcAft>
              <a:buClrTx/>
              <a:buSzPct val="125000"/>
              <a:buFont typeface="Arial" panose="020B0604020202020204" pitchFamily="34" charset="0"/>
              <a:buChar char="•"/>
            </a:pPr>
            <a:r>
              <a:rPr lang="en-US" sz="1700" b="1" dirty="0" err="1">
                <a:latin typeface="Segoe UI" panose="020B0502040204020203" pitchFamily="34" charset="0"/>
                <a:cs typeface="Segoe UI" panose="020B0502040204020203" pitchFamily="34" charset="0"/>
              </a:rPr>
              <a:t>Segmentierung</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typischer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Nutzergruppen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anhand</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relevanter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Merkmale</a:t>
            </a:r>
            <a:endParaRPr lang="en-US" sz="1700" b="1" dirty="0">
              <a:latin typeface="Segoe UI" panose="020B0502040204020203" pitchFamily="34" charset="0"/>
              <a:cs typeface="Segoe UI" panose="020B0502040204020203" pitchFamily="34" charset="0"/>
            </a:endParaRPr>
          </a:p>
          <a:p>
            <a:pPr marL="171450" lvl="0" indent="-228600" defTabSz="914400">
              <a:lnSpc>
                <a:spcPct val="110000"/>
              </a:lnSpc>
              <a:spcBef>
                <a:spcPts val="0"/>
              </a:spcBef>
              <a:spcAft>
                <a:spcPts val="600"/>
              </a:spcAft>
              <a:buClrTx/>
              <a:buSzPct val="125000"/>
              <a:buFont typeface="Arial" panose="020B0604020202020204" pitchFamily="34" charset="0"/>
              <a:buChar char="•"/>
            </a:pPr>
            <a:r>
              <a:rPr lang="en-US" sz="1700" b="1" dirty="0" err="1">
                <a:latin typeface="Segoe UI" panose="020B0502040204020203" pitchFamily="34" charset="0"/>
                <a:cs typeface="Segoe UI" panose="020B0502040204020203" pitchFamily="34" charset="0"/>
              </a:rPr>
              <a:t>Entwicklung</a:t>
            </a:r>
            <a:r>
              <a:rPr lang="en-US" sz="1700" b="1" dirty="0">
                <a:latin typeface="Segoe UI" panose="020B0502040204020203" pitchFamily="34" charset="0"/>
                <a:cs typeface="Segoe UI" panose="020B0502040204020203" pitchFamily="34" charset="0"/>
              </a:rPr>
              <a:t> von </a:t>
            </a:r>
            <a:r>
              <a:rPr lang="en-US" sz="1700" b="1" dirty="0" err="1">
                <a:latin typeface="Segoe UI" panose="020B0502040204020203" pitchFamily="34" charset="0"/>
                <a:cs typeface="Segoe UI" panose="020B0502040204020203" pitchFamily="34" charset="0"/>
              </a:rPr>
              <a:t>Handlungsempfehlungen</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zur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Plattformoptimierung</a:t>
            </a:r>
            <a:endParaRPr lang="en-US" sz="1700" b="1" dirty="0">
              <a:latin typeface="Segoe UI" panose="020B0502040204020203" pitchFamily="34" charset="0"/>
              <a:cs typeface="Segoe UI" panose="020B0502040204020203" pitchFamily="34" charset="0"/>
            </a:endParaRPr>
          </a:p>
          <a:p>
            <a:pPr marL="171450" lvl="0" indent="-228600" defTabSz="914400">
              <a:lnSpc>
                <a:spcPct val="110000"/>
              </a:lnSpc>
              <a:spcBef>
                <a:spcPts val="0"/>
              </a:spcBef>
              <a:spcAft>
                <a:spcPts val="600"/>
              </a:spcAft>
              <a:buClrTx/>
              <a:buSzPct val="125000"/>
              <a:buFont typeface="Arial" panose="020B0604020202020204" pitchFamily="34" charset="0"/>
              <a:buChar char="•"/>
            </a:pPr>
            <a:r>
              <a:rPr lang="en-US" sz="1700" b="1" dirty="0" err="1">
                <a:latin typeface="Segoe UI" panose="020B0502040204020203" pitchFamily="34" charset="0"/>
                <a:cs typeface="Segoe UI" panose="020B0502040204020203" pitchFamily="34" charset="0"/>
              </a:rPr>
              <a:t>Automatisierung</a:t>
            </a:r>
            <a:r>
              <a:rPr lang="en-US" sz="1700" b="1" dirty="0">
                <a:latin typeface="Segoe UI" panose="020B0502040204020203" pitchFamily="34" charset="0"/>
                <a:cs typeface="Segoe UI" panose="020B0502040204020203" pitchFamily="34" charset="0"/>
              </a:rPr>
              <a:t> der </a:t>
            </a:r>
            <a:r>
              <a:rPr lang="en-US" sz="1700" b="1" dirty="0" err="1">
                <a:latin typeface="Segoe UI" panose="020B0502040204020203" pitchFamily="34" charset="0"/>
                <a:cs typeface="Segoe UI" panose="020B0502040204020203" pitchFamily="34" charset="0"/>
              </a:rPr>
              <a:t>Datenabrufe</a:t>
            </a:r>
            <a:r>
              <a:rPr lang="en-US" sz="1700" b="1" dirty="0">
                <a:latin typeface="Segoe UI" panose="020B0502040204020203" pitchFamily="34" charset="0"/>
                <a:cs typeface="Segoe UI" panose="020B0502040204020203" pitchFamily="34" charset="0"/>
              </a:rPr>
              <a:t> und </a:t>
            </a:r>
            <a:r>
              <a:rPr lang="en-US" sz="1700" b="1" dirty="0" err="1">
                <a:latin typeface="Segoe UI" panose="020B0502040204020203" pitchFamily="34" charset="0"/>
                <a:cs typeface="Segoe UI" panose="020B0502040204020203" pitchFamily="34" charset="0"/>
              </a:rPr>
              <a:t>Erstellung</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wöchentlicher</a:t>
            </a:r>
            <a:r>
              <a:rPr lang="en-US" sz="1700" b="1" dirty="0">
                <a:latin typeface="Segoe UI" panose="020B0502040204020203" pitchFamily="34" charset="0"/>
                <a:cs typeface="Segoe UI" panose="020B0502040204020203" pitchFamily="34" charset="0"/>
              </a:rPr>
              <a:t> </a:t>
            </a:r>
            <a:r>
              <a:rPr lang="en-US" sz="1700" b="1" dirty="0" err="1">
                <a:latin typeface="Segoe UI" panose="020B0502040204020203" pitchFamily="34" charset="0"/>
                <a:cs typeface="Segoe UI" panose="020B0502040204020203" pitchFamily="34" charset="0"/>
              </a:rPr>
              <a:t>Berichte</a:t>
            </a:r>
            <a:endParaRPr lang="en-US" sz="1700" b="1" dirty="0">
              <a:latin typeface="Segoe UI" panose="020B0502040204020203" pitchFamily="34" charset="0"/>
              <a:cs typeface="Segoe UI" panose="020B0502040204020203" pitchFamily="34" charset="0"/>
            </a:endParaRPr>
          </a:p>
        </p:txBody>
      </p:sp>
      <p:pic>
        <p:nvPicPr>
          <p:cNvPr id="3" name="Grafik 2">
            <a:extLst>
              <a:ext uri="{FF2B5EF4-FFF2-40B4-BE49-F238E27FC236}">
                <a16:creationId xmlns:a16="http://schemas.microsoft.com/office/drawing/2014/main" id="{41652409-5BE6-F80F-0914-BC91C27236D4}"/>
              </a:ext>
            </a:extLst>
          </p:cNvPr>
          <p:cNvPicPr>
            <a:picLocks noChangeAspect="1"/>
          </p:cNvPicPr>
          <p:nvPr/>
        </p:nvPicPr>
        <p:blipFill>
          <a:blip r:embed="rId5"/>
          <a:stretch>
            <a:fillRect/>
          </a:stretch>
        </p:blipFill>
        <p:spPr>
          <a:xfrm>
            <a:off x="6096000" y="1131709"/>
            <a:ext cx="5456279" cy="4569633"/>
          </a:xfrm>
          <a:prstGeom prst="round2DiagRect">
            <a:avLst>
              <a:gd name="adj1" fmla="val 1030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8" name="Group 5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6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6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7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7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7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8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8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8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8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8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8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grpSp>
    </p:spTree>
    <p:extLst>
      <p:ext uri="{BB962C8B-B14F-4D97-AF65-F5344CB8AC3E}">
        <p14:creationId xmlns:p14="http://schemas.microsoft.com/office/powerpoint/2010/main" val="354601109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341543" y="2651083"/>
            <a:ext cx="5386814" cy="320882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172017" y="933312"/>
            <a:ext cx="118509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172016" y="3433381"/>
            <a:ext cx="526625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2580664" y="2413313"/>
            <a:ext cx="8456669" cy="3157945"/>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Textfeld 3">
            <a:extLst>
              <a:ext uri="{FF2B5EF4-FFF2-40B4-BE49-F238E27FC236}">
                <a16:creationId xmlns:a16="http://schemas.microsoft.com/office/drawing/2014/main" id="{8C31C004-F6F4-3559-8ED8-38EAED02846F}"/>
              </a:ext>
            </a:extLst>
          </p:cNvPr>
          <p:cNvSpPr txBox="1"/>
          <p:nvPr/>
        </p:nvSpPr>
        <p:spPr>
          <a:xfrm>
            <a:off x="257049" y="293440"/>
            <a:ext cx="11262512"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a:effectLst>
            <a:outerShdw blurRad="50800" dist="38100" dir="2700000" algn="tl" rotWithShape="0">
              <a:prstClr val="black">
                <a:alpha val="40000"/>
              </a:prstClr>
            </a:outerShdw>
          </a:effectLst>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de-DE"/>
            </a:p>
          </p:txBody>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de-DE"/>
            </a:p>
          </p:txBody>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de-DE"/>
            </a:p>
          </p:txBody>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de-DE"/>
            </a:p>
          </p:txBody>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de-DE"/>
            </a:p>
          </p:txBody>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de-DE"/>
            </a:p>
          </p:txBody>
        </p:sp>
      </p:grpSp>
      <p:sp>
        <p:nvSpPr>
          <p:cNvPr id="2" name="Textfeld 1">
            <a:extLst>
              <a:ext uri="{FF2B5EF4-FFF2-40B4-BE49-F238E27FC236}">
                <a16:creationId xmlns:a16="http://schemas.microsoft.com/office/drawing/2014/main" id="{115F4992-45CB-5809-EA79-ED1041C8E0BE}"/>
              </a:ext>
            </a:extLst>
          </p:cNvPr>
          <p:cNvSpPr txBox="1"/>
          <p:nvPr/>
        </p:nvSpPr>
        <p:spPr>
          <a:xfrm>
            <a:off x="2667000" y="2745051"/>
            <a:ext cx="6858000" cy="136789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dirty="0" err="1">
                <a:solidFill>
                  <a:srgbClr val="FFFFFF"/>
                </a:solidFill>
                <a:latin typeface="+mj-lt"/>
                <a:ea typeface="+mj-ea"/>
                <a:cs typeface="+mj-cs"/>
              </a:rPr>
              <a:t>Tschüss</a:t>
            </a:r>
            <a:r>
              <a:rPr lang="en-US" sz="4400" b="1" cap="all" dirty="0">
                <a:solidFill>
                  <a:srgbClr val="FFFFFF"/>
                </a:solidFill>
                <a:latin typeface="+mj-lt"/>
                <a:ea typeface="+mj-ea"/>
                <a:cs typeface="+mj-cs"/>
              </a:rPr>
              <a:t> Welt war </a:t>
            </a:r>
            <a:r>
              <a:rPr lang="en-US" sz="4400" b="1" cap="all" dirty="0" err="1">
                <a:solidFill>
                  <a:srgbClr val="FFFFFF"/>
                </a:solidFill>
                <a:latin typeface="+mj-lt"/>
                <a:ea typeface="+mj-ea"/>
                <a:cs typeface="+mj-cs"/>
              </a:rPr>
              <a:t>eine</a:t>
            </a:r>
            <a:r>
              <a:rPr lang="en-US" sz="4400" b="1" cap="all" dirty="0">
                <a:solidFill>
                  <a:srgbClr val="FFFFFF"/>
                </a:solidFill>
                <a:latin typeface="+mj-lt"/>
                <a:ea typeface="+mj-ea"/>
                <a:cs typeface="+mj-cs"/>
              </a:rPr>
              <a:t> </a:t>
            </a:r>
            <a:r>
              <a:rPr lang="en-US" sz="4400" b="1" cap="all" dirty="0" err="1">
                <a:solidFill>
                  <a:srgbClr val="FFFFFF"/>
                </a:solidFill>
                <a:latin typeface="+mj-lt"/>
                <a:ea typeface="+mj-ea"/>
                <a:cs typeface="+mj-cs"/>
              </a:rPr>
              <a:t>tolle</a:t>
            </a:r>
            <a:r>
              <a:rPr lang="en-US" sz="4400" b="1" cap="all" dirty="0">
                <a:solidFill>
                  <a:srgbClr val="FFFFFF"/>
                </a:solidFill>
                <a:latin typeface="+mj-lt"/>
                <a:ea typeface="+mj-ea"/>
                <a:cs typeface="+mj-cs"/>
              </a:rPr>
              <a:t> Zeit, </a:t>
            </a:r>
            <a:r>
              <a:rPr lang="en-US" sz="4400" b="1" cap="all" dirty="0" err="1">
                <a:solidFill>
                  <a:srgbClr val="FFFFFF"/>
                </a:solidFill>
                <a:latin typeface="+mj-lt"/>
                <a:ea typeface="+mj-ea"/>
                <a:cs typeface="+mj-cs"/>
              </a:rPr>
              <a:t>danke</a:t>
            </a:r>
            <a:r>
              <a:rPr lang="en-US" sz="4400" b="1" cap="all" dirty="0">
                <a:solidFill>
                  <a:srgbClr val="FFFFFF"/>
                </a:solidFill>
                <a:latin typeface="+mj-lt"/>
                <a:ea typeface="+mj-ea"/>
                <a:cs typeface="+mj-cs"/>
              </a:rPr>
              <a:t> </a:t>
            </a:r>
            <a:r>
              <a:rPr lang="en-US" sz="4400" b="1" cap="all" dirty="0" err="1">
                <a:solidFill>
                  <a:srgbClr val="FFFFFF"/>
                </a:solidFill>
                <a:latin typeface="+mj-lt"/>
                <a:ea typeface="+mj-ea"/>
                <a:cs typeface="+mj-cs"/>
              </a:rPr>
              <a:t>dir</a:t>
            </a:r>
            <a:r>
              <a:rPr lang="en-US" sz="4400" b="1" cap="all" dirty="0">
                <a:solidFill>
                  <a:srgbClr val="FFFFFF"/>
                </a:solidFill>
                <a:latin typeface="+mj-lt"/>
                <a:ea typeface="+mj-ea"/>
                <a:cs typeface="+mj-cs"/>
              </a:rPr>
              <a:t>!</a:t>
            </a:r>
          </a:p>
        </p:txBody>
      </p:sp>
    </p:spTree>
    <p:extLst>
      <p:ext uri="{BB962C8B-B14F-4D97-AF65-F5344CB8AC3E}">
        <p14:creationId xmlns:p14="http://schemas.microsoft.com/office/powerpoint/2010/main" val="436307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a:xfrm>
            <a:off x="1141413" y="872960"/>
            <a:ext cx="2579797" cy="922268"/>
          </a:xfrm>
        </p:spPr>
        <p:txBody>
          <a:bodyPr>
            <a:normAutofit/>
          </a:bodyPr>
          <a:lstStyle/>
          <a:p>
            <a:r>
              <a:rPr lang="de-DE" b="1" dirty="0" err="1">
                <a:latin typeface="Segoe UI" panose="020B0502040204020203" pitchFamily="34" charset="0"/>
                <a:cs typeface="Segoe UI" panose="020B0502040204020203" pitchFamily="34" charset="0"/>
              </a:rPr>
              <a:t>Scraping</a:t>
            </a:r>
            <a:endParaRPr lang="de-DE" b="1" dirty="0">
              <a:latin typeface="Segoe UI" panose="020B0502040204020203" pitchFamily="34" charset="0"/>
              <a:cs typeface="Segoe UI" panose="020B0502040204020203" pitchFamily="34" charset="0"/>
            </a:endParaRPr>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3"/>
          <a:stretch>
            <a:fillRect/>
          </a:stretch>
        </p:blipFill>
        <p:spPr>
          <a:xfrm>
            <a:off x="814945" y="1540786"/>
            <a:ext cx="6054519" cy="3776428"/>
          </a:xfrm>
          <a:prstGeom prst="round2DiagRect">
            <a:avLst>
              <a:gd name="adj1" fmla="val 1360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a:xfrm>
            <a:off x="6928765" y="2967865"/>
            <a:ext cx="4710683" cy="739285"/>
          </a:xfrm>
        </p:spPr>
        <p:txBody>
          <a:bodyPr>
            <a:normAutofit/>
          </a:bodyPr>
          <a:lstStyle/>
          <a:p>
            <a:r>
              <a:rPr lang="de-DE" sz="1700" b="1" dirty="0">
                <a:latin typeface="Segoe UI" panose="020B0502040204020203" pitchFamily="34" charset="0"/>
                <a:cs typeface="Segoe UI" panose="020B0502040204020203" pitchFamily="34" charset="0"/>
              </a:rPr>
              <a:t>Internetseite wurde aufgebrufen und mit dem Dev-Tool jedes Element analysiert.</a:t>
            </a:r>
          </a:p>
          <a:p>
            <a:endParaRPr lang="de-DE" dirty="0"/>
          </a:p>
        </p:txBody>
      </p:sp>
    </p:spTree>
    <p:extLst>
      <p:ext uri="{BB962C8B-B14F-4D97-AF65-F5344CB8AC3E}">
        <p14:creationId xmlns:p14="http://schemas.microsoft.com/office/powerpoint/2010/main" val="95669731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7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72" name="Group 2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7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27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7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7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27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7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7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8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30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31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grpSp>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a:xfrm>
            <a:off x="1147763" y="927492"/>
            <a:ext cx="4740275" cy="664509"/>
          </a:xfrm>
        </p:spPr>
        <p:txBody>
          <a:bodyPr vert="horz" lIns="91440" tIns="45720" rIns="91440" bIns="45720" rtlCol="0" anchor="b">
            <a:normAutofit/>
          </a:bodyPr>
          <a:lstStyle/>
          <a:p>
            <a:r>
              <a:rPr lang="en-US" b="1" cap="none" dirty="0">
                <a:latin typeface="Segoe UI" panose="020B0502040204020203" pitchFamily="34" charset="0"/>
                <a:cs typeface="Segoe UI" panose="020B0502040204020203" pitchFamily="34" charset="0"/>
              </a:rPr>
              <a:t>SCRAPER APP CODE</a:t>
            </a:r>
          </a:p>
        </p:txBody>
      </p:sp>
      <p:sp>
        <p:nvSpPr>
          <p:cNvPr id="6" name="Titel 1">
            <a:extLst>
              <a:ext uri="{FF2B5EF4-FFF2-40B4-BE49-F238E27FC236}">
                <a16:creationId xmlns:a16="http://schemas.microsoft.com/office/drawing/2014/main" id="{402D3BF4-4B91-B6B3-25EF-56AEA092E8B8}"/>
              </a:ext>
            </a:extLst>
          </p:cNvPr>
          <p:cNvSpPr txBox="1">
            <a:spLocks/>
          </p:cNvSpPr>
          <p:nvPr/>
        </p:nvSpPr>
        <p:spPr>
          <a:xfrm>
            <a:off x="6941681" y="3044032"/>
            <a:ext cx="3429966" cy="747712"/>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defTabSz="914400">
              <a:lnSpc>
                <a:spcPct val="120000"/>
              </a:lnSpc>
              <a:spcBef>
                <a:spcPts val="1000"/>
              </a:spcBef>
              <a:buClr>
                <a:schemeClr val="bg1"/>
              </a:buClr>
              <a:buSzPct val="125000"/>
              <a:buFont typeface="Arial" panose="020B0604020202020204" pitchFamily="34" charset="0"/>
              <a:buChar char="•"/>
            </a:pPr>
            <a:r>
              <a:rPr lang="en-US" sz="1700" b="1" dirty="0" err="1">
                <a:solidFill>
                  <a:schemeClr val="bg1"/>
                </a:solidFill>
                <a:latin typeface="Segoe UI" panose="020B0502040204020203" pitchFamily="34" charset="0"/>
                <a:ea typeface="+mn-ea"/>
                <a:cs typeface="Segoe UI" panose="020B0502040204020203" pitchFamily="34" charset="0"/>
              </a:rPr>
              <a:t>Streamlit</a:t>
            </a:r>
            <a:r>
              <a:rPr lang="en-US" sz="1700" b="1" dirty="0">
                <a:solidFill>
                  <a:schemeClr val="bg1"/>
                </a:solidFill>
                <a:latin typeface="Segoe UI" panose="020B0502040204020203" pitchFamily="34" charset="0"/>
                <a:ea typeface="+mn-ea"/>
                <a:cs typeface="Segoe UI" panose="020B0502040204020203" pitchFamily="34" charset="0"/>
              </a:rPr>
              <a:t> UI </a:t>
            </a:r>
            <a:r>
              <a:rPr lang="en-US" sz="1700" b="1" dirty="0" err="1">
                <a:solidFill>
                  <a:schemeClr val="bg1"/>
                </a:solidFill>
                <a:latin typeface="Segoe UI" panose="020B0502040204020203" pitchFamily="34" charset="0"/>
                <a:ea typeface="+mn-ea"/>
                <a:cs typeface="Segoe UI" panose="020B0502040204020203" pitchFamily="34" charset="0"/>
              </a:rPr>
              <a:t>zum</a:t>
            </a:r>
            <a:r>
              <a:rPr lang="en-US" sz="1700" b="1" dirty="0">
                <a:solidFill>
                  <a:schemeClr val="bg1"/>
                </a:solidFill>
                <a:latin typeface="Segoe UI" panose="020B0502040204020203" pitchFamily="34" charset="0"/>
                <a:ea typeface="+mn-ea"/>
                <a:cs typeface="Segoe UI" panose="020B0502040204020203" pitchFamily="34" charset="0"/>
              </a:rPr>
              <a:t> </a:t>
            </a:r>
            <a:r>
              <a:rPr lang="en-US" sz="1700" b="1" dirty="0" err="1">
                <a:solidFill>
                  <a:schemeClr val="bg1"/>
                </a:solidFill>
                <a:latin typeface="Segoe UI" panose="020B0502040204020203" pitchFamily="34" charset="0"/>
                <a:ea typeface="+mn-ea"/>
                <a:cs typeface="Segoe UI" panose="020B0502040204020203" pitchFamily="34" charset="0"/>
              </a:rPr>
              <a:t>scrapen</a:t>
            </a:r>
            <a:r>
              <a:rPr lang="en-US" sz="1700" b="1" dirty="0">
                <a:solidFill>
                  <a:schemeClr val="bg1"/>
                </a:solidFill>
                <a:latin typeface="Segoe UI" panose="020B0502040204020203" pitchFamily="34" charset="0"/>
                <a:ea typeface="+mn-ea"/>
                <a:cs typeface="Segoe UI" panose="020B0502040204020203" pitchFamily="34" charset="0"/>
              </a:rPr>
              <a:t> der </a:t>
            </a:r>
            <a:r>
              <a:rPr lang="en-US" sz="1700" b="1" dirty="0" err="1">
                <a:solidFill>
                  <a:schemeClr val="bg1"/>
                </a:solidFill>
                <a:latin typeface="Segoe UI" panose="020B0502040204020203" pitchFamily="34" charset="0"/>
                <a:ea typeface="+mn-ea"/>
                <a:cs typeface="Segoe UI" panose="020B0502040204020203" pitchFamily="34" charset="0"/>
              </a:rPr>
              <a:t>Redezeit</a:t>
            </a:r>
            <a:r>
              <a:rPr lang="en-US" sz="1700" b="1" dirty="0">
                <a:solidFill>
                  <a:schemeClr val="bg1"/>
                </a:solidFill>
                <a:latin typeface="Segoe UI" panose="020B0502040204020203" pitchFamily="34" charset="0"/>
                <a:ea typeface="+mn-ea"/>
                <a:cs typeface="Segoe UI" panose="020B0502040204020203" pitchFamily="34" charset="0"/>
              </a:rPr>
              <a:t> Daten.</a:t>
            </a:r>
          </a:p>
        </p:txBody>
      </p:sp>
      <p:pic>
        <p:nvPicPr>
          <p:cNvPr id="4" name="Grafik 3" descr="Ein Bild, das Text, Screenshot, Software, Multimedia-Software enthält.">
            <a:extLst>
              <a:ext uri="{FF2B5EF4-FFF2-40B4-BE49-F238E27FC236}">
                <a16:creationId xmlns:a16="http://schemas.microsoft.com/office/drawing/2014/main" id="{49D1E795-E112-0728-EBFE-70C108836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75" y="1460500"/>
            <a:ext cx="6047847" cy="3976687"/>
          </a:xfrm>
          <a:prstGeom prst="round2DiagRect">
            <a:avLst>
              <a:gd name="adj1" fmla="val 1217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02631964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1733223" y="2588123"/>
            <a:ext cx="2864906" cy="1442540"/>
          </a:xfrm>
          <a:prstGeom prst="rect">
            <a:avLst/>
          </a:prstGeom>
        </p:spPr>
        <p:txBody>
          <a:bodyPr vert="horz" lIns="91440" tIns="45720" rIns="91440" bIns="45720" rtlCol="0">
            <a:normAutofit fontScale="9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342900" defTabSz="914400">
              <a:lnSpc>
                <a:spcPct val="120000"/>
              </a:lnSpc>
              <a:spcBef>
                <a:spcPts val="1000"/>
              </a:spcBef>
              <a:buClr>
                <a:schemeClr val="bg1"/>
              </a:buClr>
              <a:buSzPct val="125000"/>
              <a:buFont typeface="Arial" panose="020B0604020202020204" pitchFamily="34" charset="0"/>
              <a:buChar char="•"/>
            </a:pPr>
            <a:r>
              <a:rPr lang="en-US" sz="1800" b="1" dirty="0">
                <a:solidFill>
                  <a:schemeClr val="tx1"/>
                </a:solidFill>
                <a:latin typeface="Segoe UI" panose="020B0502040204020203" pitchFamily="34" charset="0"/>
                <a:ea typeface="+mn-ea"/>
                <a:cs typeface="Segoe UI" panose="020B0502040204020203" pitchFamily="34" charset="0"/>
              </a:rPr>
              <a:t>UI der App</a:t>
            </a:r>
          </a:p>
          <a:p>
            <a:pPr marL="457200" indent="-342900" defTabSz="914400">
              <a:lnSpc>
                <a:spcPct val="120000"/>
              </a:lnSpc>
              <a:spcBef>
                <a:spcPts val="1000"/>
              </a:spcBef>
              <a:buClr>
                <a:schemeClr val="bg1"/>
              </a:buClr>
              <a:buSzPct val="125000"/>
              <a:buFont typeface="Arial" panose="020B0604020202020204" pitchFamily="34" charset="0"/>
              <a:buChar char="•"/>
            </a:pPr>
            <a:r>
              <a:rPr lang="en-US" sz="1800" b="1" dirty="0" err="1">
                <a:solidFill>
                  <a:schemeClr val="tx1"/>
                </a:solidFill>
                <a:latin typeface="Segoe UI" panose="020B0502040204020203" pitchFamily="34" charset="0"/>
                <a:ea typeface="+mn-ea"/>
                <a:cs typeface="Segoe UI" panose="020B0502040204020203" pitchFamily="34" charset="0"/>
              </a:rPr>
              <a:t>Umwandlung</a:t>
            </a:r>
            <a:r>
              <a:rPr lang="en-US" sz="1800" b="1" dirty="0">
                <a:solidFill>
                  <a:schemeClr val="tx1"/>
                </a:solidFill>
                <a:latin typeface="Segoe UI" panose="020B0502040204020203" pitchFamily="34" charset="0"/>
                <a:ea typeface="+mn-ea"/>
                <a:cs typeface="Segoe UI" panose="020B0502040204020203" pitchFamily="34" charset="0"/>
              </a:rPr>
              <a:t> </a:t>
            </a:r>
            <a:r>
              <a:rPr lang="en-US" sz="1800" b="1" dirty="0" err="1">
                <a:solidFill>
                  <a:schemeClr val="tx1"/>
                </a:solidFill>
                <a:latin typeface="Segoe UI" panose="020B0502040204020203" pitchFamily="34" charset="0"/>
                <a:ea typeface="+mn-ea"/>
                <a:cs typeface="Segoe UI" panose="020B0502040204020203" pitchFamily="34" charset="0"/>
              </a:rPr>
              <a:t>zu</a:t>
            </a:r>
            <a:r>
              <a:rPr lang="en-US" sz="1800" b="1" dirty="0">
                <a:solidFill>
                  <a:schemeClr val="tx1"/>
                </a:solidFill>
                <a:latin typeface="Segoe UI" panose="020B0502040204020203" pitchFamily="34" charset="0"/>
                <a:ea typeface="+mn-ea"/>
                <a:cs typeface="Segoe UI" panose="020B0502040204020203" pitchFamily="34" charset="0"/>
              </a:rPr>
              <a:t> </a:t>
            </a:r>
            <a:r>
              <a:rPr lang="en-US" sz="1800" b="1" dirty="0" err="1">
                <a:solidFill>
                  <a:schemeClr val="tx1"/>
                </a:solidFill>
                <a:latin typeface="Segoe UI" panose="020B0502040204020203" pitchFamily="34" charset="0"/>
                <a:ea typeface="+mn-ea"/>
                <a:cs typeface="Segoe UI" panose="020B0502040204020203" pitchFamily="34" charset="0"/>
              </a:rPr>
              <a:t>einer</a:t>
            </a:r>
            <a:r>
              <a:rPr lang="en-US" sz="1800" b="1" dirty="0">
                <a:solidFill>
                  <a:schemeClr val="tx1"/>
                </a:solidFill>
                <a:latin typeface="Segoe UI" panose="020B0502040204020203" pitchFamily="34" charset="0"/>
                <a:ea typeface="+mn-ea"/>
                <a:cs typeface="Segoe UI" panose="020B0502040204020203" pitchFamily="34" charset="0"/>
              </a:rPr>
              <a:t> </a:t>
            </a:r>
            <a:r>
              <a:rPr lang="en-US" sz="1800" b="1" dirty="0" err="1">
                <a:solidFill>
                  <a:schemeClr val="tx1"/>
                </a:solidFill>
                <a:latin typeface="Segoe UI" panose="020B0502040204020203" pitchFamily="34" charset="0"/>
                <a:ea typeface="+mn-ea"/>
                <a:cs typeface="Segoe UI" panose="020B0502040204020203" pitchFamily="34" charset="0"/>
              </a:rPr>
              <a:t>ausführbaren</a:t>
            </a:r>
            <a:r>
              <a:rPr lang="en-US" sz="1800" b="1" dirty="0">
                <a:solidFill>
                  <a:schemeClr val="tx1"/>
                </a:solidFill>
                <a:latin typeface="Segoe UI" panose="020B0502040204020203" pitchFamily="34" charset="0"/>
                <a:ea typeface="+mn-ea"/>
                <a:cs typeface="Segoe UI" panose="020B0502040204020203" pitchFamily="34" charset="0"/>
              </a:rPr>
              <a:t> EXE-</a:t>
            </a:r>
            <a:r>
              <a:rPr lang="en-US" sz="1800" b="1" dirty="0" err="1">
                <a:solidFill>
                  <a:schemeClr val="tx1"/>
                </a:solidFill>
                <a:latin typeface="Segoe UI" panose="020B0502040204020203" pitchFamily="34" charset="0"/>
                <a:ea typeface="+mn-ea"/>
                <a:cs typeface="Segoe UI" panose="020B0502040204020203" pitchFamily="34" charset="0"/>
              </a:rPr>
              <a:t>Datei</a:t>
            </a:r>
            <a:endParaRPr lang="en-US" sz="1800" b="1" dirty="0">
              <a:solidFill>
                <a:schemeClr val="tx1"/>
              </a:solidFill>
              <a:latin typeface="Segoe UI" panose="020B0502040204020203" pitchFamily="34" charset="0"/>
              <a:ea typeface="+mn-ea"/>
              <a:cs typeface="Segoe UI" panose="020B0502040204020203" pitchFamily="34" charset="0"/>
            </a:endParaRPr>
          </a:p>
          <a:p>
            <a:pPr marL="457200" indent="-342900" defTabSz="914400">
              <a:lnSpc>
                <a:spcPct val="120000"/>
              </a:lnSpc>
              <a:spcBef>
                <a:spcPts val="1000"/>
              </a:spcBef>
              <a:buClr>
                <a:schemeClr val="bg1"/>
              </a:buClr>
              <a:buSzPct val="125000"/>
              <a:buFont typeface="Arial" panose="020B0604020202020204" pitchFamily="34" charset="0"/>
              <a:buChar char="•"/>
            </a:pPr>
            <a:endParaRPr lang="en-US" sz="1700" b="1" dirty="0">
              <a:solidFill>
                <a:schemeClr val="tx1"/>
              </a:solidFill>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1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1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1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2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2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de-DE"/>
            </a:p>
          </p:txBody>
        </p:sp>
        <p:sp>
          <p:nvSpPr>
            <p:cNvPr id="3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3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sp>
          <p:nvSpPr>
            <p:cNvPr id="4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de-DE"/>
            </a:p>
          </p:txBody>
        </p:sp>
      </p:grpSp>
      <p:pic>
        <p:nvPicPr>
          <p:cNvPr id="4" name="Grafik 3" descr="Ein Bild, das Text, Screenshot, Software enthält.&#10;&#10;KI-generierte Inhalte können fehlerhaft sein.">
            <a:extLst>
              <a:ext uri="{FF2B5EF4-FFF2-40B4-BE49-F238E27FC236}">
                <a16:creationId xmlns:a16="http://schemas.microsoft.com/office/drawing/2014/main" id="{EBE1E854-2033-EB93-D3E9-7E8DB3D09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903" y="918143"/>
            <a:ext cx="6425472" cy="5367944"/>
          </a:xfrm>
          <a:prstGeom prst="round2DiagRect">
            <a:avLst>
              <a:gd name="adj1" fmla="val 15717"/>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a:xfrm>
            <a:off x="2188834" y="441387"/>
            <a:ext cx="2463423" cy="1550706"/>
          </a:xfrm>
        </p:spPr>
        <p:txBody>
          <a:bodyPr vert="horz" lIns="91440" tIns="45720" rIns="91440" bIns="45720" rtlCol="0" anchor="ctr">
            <a:noAutofit/>
          </a:bodyPr>
          <a:lstStyle/>
          <a:p>
            <a:r>
              <a:rPr lang="en-US" b="1" dirty="0">
                <a:latin typeface="Segoe UI" panose="020B0502040204020203" pitchFamily="34" charset="0"/>
                <a:cs typeface="Segoe UI" panose="020B0502040204020203" pitchFamily="34" charset="0"/>
              </a:rPr>
              <a:t>Web</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scraping</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App</a:t>
            </a:r>
          </a:p>
        </p:txBody>
      </p:sp>
    </p:spTree>
    <p:extLst>
      <p:ext uri="{BB962C8B-B14F-4D97-AF65-F5344CB8AC3E}">
        <p14:creationId xmlns:p14="http://schemas.microsoft.com/office/powerpoint/2010/main" val="382853956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sp>
        <p:nvSpPr>
          <p:cNvPr id="3" name="Textfeld 2">
            <a:extLst>
              <a:ext uri="{FF2B5EF4-FFF2-40B4-BE49-F238E27FC236}">
                <a16:creationId xmlns:a16="http://schemas.microsoft.com/office/drawing/2014/main" id="{FDEAC945-CEFE-BFEB-7AA8-031A1981733D}"/>
              </a:ext>
            </a:extLst>
          </p:cNvPr>
          <p:cNvSpPr txBox="1"/>
          <p:nvPr/>
        </p:nvSpPr>
        <p:spPr>
          <a:xfrm>
            <a:off x="2801758" y="1011823"/>
            <a:ext cx="4219576" cy="63282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b="1" cap="all" dirty="0" err="1">
                <a:latin typeface="Segoe UI" panose="020B0502040204020203" pitchFamily="34" charset="0"/>
                <a:ea typeface="+mj-ea"/>
                <a:cs typeface="Segoe UI" panose="020B0502040204020203" pitchFamily="34" charset="0"/>
              </a:rPr>
              <a:t>Datenübersicht</a:t>
            </a:r>
            <a:endParaRPr lang="en-US" sz="3600" b="1" cap="all" dirty="0">
              <a:latin typeface="Segoe UI" panose="020B0502040204020203" pitchFamily="34" charset="0"/>
              <a:ea typeface="+mj-ea"/>
              <a:cs typeface="Segoe UI" panose="020B0502040204020203" pitchFamily="34" charset="0"/>
            </a:endParaRPr>
          </a:p>
        </p:txBody>
      </p:sp>
      <p:pic>
        <p:nvPicPr>
          <p:cNvPr id="5" name="Grafik 4" descr="Ein Bild, das Text, Screenshot, Diagramm, Design enthält.&#10;&#10;KI-generierte Inhalte können fehlerhaft sein.">
            <a:extLst>
              <a:ext uri="{FF2B5EF4-FFF2-40B4-BE49-F238E27FC236}">
                <a16:creationId xmlns:a16="http://schemas.microsoft.com/office/drawing/2014/main" id="{D980C466-C48A-25F1-795F-E268FF53D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4574" y="1522297"/>
            <a:ext cx="7623353" cy="5003122"/>
          </a:xfrm>
          <a:prstGeom prst="round2DiagRect">
            <a:avLst>
              <a:gd name="adj1" fmla="val 10376"/>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280719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6"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8" name="Group 87">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9"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90"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1"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2"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93"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4"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5"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6"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7"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8"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99"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0"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1"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2"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3"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4"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5"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6"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7"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8"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09"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0"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1"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2"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3"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4"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5"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6"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7"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118"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19"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0"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1"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2"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3"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4"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5"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6"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7"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8"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29"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130"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1"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2"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3"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4"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5"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6"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7"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8"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39"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40"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41"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42"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sp>
        <p:nvSpPr>
          <p:cNvPr id="18" name="Textfeld 17">
            <a:extLst>
              <a:ext uri="{FF2B5EF4-FFF2-40B4-BE49-F238E27FC236}">
                <a16:creationId xmlns:a16="http://schemas.microsoft.com/office/drawing/2014/main" id="{2510E49D-B2F9-3668-BCB1-6DAE82704E2C}"/>
              </a:ext>
            </a:extLst>
          </p:cNvPr>
          <p:cNvSpPr txBox="1"/>
          <p:nvPr/>
        </p:nvSpPr>
        <p:spPr>
          <a:xfrm>
            <a:off x="1076326" y="693738"/>
            <a:ext cx="9551193" cy="1123950"/>
          </a:xfrm>
          <a:prstGeom prst="rect">
            <a:avLst/>
          </a:prstGeom>
        </p:spPr>
        <p:txBody>
          <a:bodyPr vert="horz" lIns="91440" tIns="45720" rIns="91440" bIns="45720" rtlCol="0" anchor="b">
            <a:normAutofit lnSpcReduction="10000"/>
          </a:bodyPr>
          <a:lstStyle/>
          <a:p>
            <a:pPr algn="ctr" defTabSz="914400">
              <a:lnSpc>
                <a:spcPct val="90000"/>
              </a:lnSpc>
              <a:spcBef>
                <a:spcPct val="0"/>
              </a:spcBef>
              <a:spcAft>
                <a:spcPts val="600"/>
              </a:spcAft>
            </a:pPr>
            <a:r>
              <a:rPr lang="en-US" sz="3900" b="1" cap="all" dirty="0">
                <a:latin typeface="Segoe UI" panose="020B0502040204020203" pitchFamily="34" charset="0"/>
                <a:ea typeface="+mj-ea"/>
                <a:cs typeface="Segoe UI" panose="020B0502040204020203" pitchFamily="34" charset="0"/>
              </a:rPr>
              <a:t> </a:t>
            </a:r>
            <a:r>
              <a:rPr lang="en-US" sz="3900" b="1" cap="all" dirty="0" err="1">
                <a:latin typeface="Segoe UI" panose="020B0502040204020203" pitchFamily="34" charset="0"/>
                <a:ea typeface="+mj-ea"/>
                <a:cs typeface="Segoe UI" panose="020B0502040204020203" pitchFamily="34" charset="0"/>
              </a:rPr>
              <a:t>Datengrundlage</a:t>
            </a:r>
            <a:r>
              <a:rPr lang="en-US" sz="3900" b="1" cap="all" dirty="0">
                <a:latin typeface="Segoe UI" panose="020B0502040204020203" pitchFamily="34" charset="0"/>
                <a:ea typeface="+mj-ea"/>
                <a:cs typeface="Segoe UI" panose="020B0502040204020203" pitchFamily="34" charset="0"/>
              </a:rPr>
              <a:t> &amp; Ziel</a:t>
            </a:r>
          </a:p>
          <a:p>
            <a:pPr algn="ctr" defTabSz="914400">
              <a:lnSpc>
                <a:spcPct val="90000"/>
              </a:lnSpc>
              <a:spcBef>
                <a:spcPct val="0"/>
              </a:spcBef>
              <a:spcAft>
                <a:spcPts val="600"/>
              </a:spcAft>
            </a:pPr>
            <a:r>
              <a:rPr lang="en-US" b="1" cap="all" dirty="0" err="1">
                <a:latin typeface="Segoe UI" panose="020B0502040204020203" pitchFamily="34" charset="0"/>
                <a:ea typeface="+mj-ea"/>
                <a:cs typeface="Segoe UI" panose="020B0502040204020203" pitchFamily="34" charset="0"/>
              </a:rPr>
              <a:t>Analyse</a:t>
            </a:r>
            <a:r>
              <a:rPr lang="en-US" b="1" cap="all" dirty="0">
                <a:latin typeface="Segoe UI" panose="020B0502040204020203" pitchFamily="34" charset="0"/>
                <a:ea typeface="+mj-ea"/>
                <a:cs typeface="Segoe UI" panose="020B0502040204020203" pitchFamily="34" charset="0"/>
              </a:rPr>
              <a:t> von </a:t>
            </a:r>
            <a:r>
              <a:rPr lang="en-US" b="1" cap="all" dirty="0" err="1">
                <a:latin typeface="Segoe UI" panose="020B0502040204020203" pitchFamily="34" charset="0"/>
                <a:ea typeface="+mj-ea"/>
                <a:cs typeface="Segoe UI" panose="020B0502040204020203" pitchFamily="34" charset="0"/>
              </a:rPr>
              <a:t>Nutzerdaten</a:t>
            </a:r>
            <a:r>
              <a:rPr lang="en-US" b="1" cap="all" dirty="0">
                <a:latin typeface="Segoe UI" panose="020B0502040204020203" pitchFamily="34" charset="0"/>
                <a:ea typeface="+mj-ea"/>
                <a:cs typeface="Segoe UI" panose="020B0502040204020203" pitchFamily="34" charset="0"/>
              </a:rPr>
              <a:t> um </a:t>
            </a:r>
            <a:r>
              <a:rPr lang="en-US" b="1" cap="all" dirty="0" err="1">
                <a:latin typeface="Segoe UI" panose="020B0502040204020203" pitchFamily="34" charset="0"/>
                <a:ea typeface="+mj-ea"/>
                <a:cs typeface="Segoe UI" panose="020B0502040204020203" pitchFamily="34" charset="0"/>
              </a:rPr>
              <a:t>zentrale</a:t>
            </a:r>
            <a:r>
              <a:rPr lang="en-US" b="1" cap="all" dirty="0">
                <a:latin typeface="Segoe UI" panose="020B0502040204020203" pitchFamily="34" charset="0"/>
                <a:ea typeface="+mj-ea"/>
                <a:cs typeface="Segoe UI" panose="020B0502040204020203" pitchFamily="34" charset="0"/>
              </a:rPr>
              <a:t> </a:t>
            </a:r>
            <a:r>
              <a:rPr lang="en-US" b="1" cap="all" dirty="0" err="1">
                <a:latin typeface="Segoe UI" panose="020B0502040204020203" pitchFamily="34" charset="0"/>
                <a:ea typeface="+mj-ea"/>
                <a:cs typeface="Segoe UI" panose="020B0502040204020203" pitchFamily="34" charset="0"/>
              </a:rPr>
              <a:t>Nutzungsmuster</a:t>
            </a:r>
            <a:r>
              <a:rPr lang="en-US" b="1" cap="all" dirty="0">
                <a:latin typeface="Segoe UI" panose="020B0502040204020203" pitchFamily="34" charset="0"/>
                <a:ea typeface="+mj-ea"/>
                <a:cs typeface="Segoe UI" panose="020B0502040204020203" pitchFamily="34" charset="0"/>
              </a:rPr>
              <a:t> und </a:t>
            </a:r>
            <a:r>
              <a:rPr lang="en-US" b="1" cap="all" dirty="0" err="1">
                <a:latin typeface="Segoe UI" panose="020B0502040204020203" pitchFamily="34" charset="0"/>
                <a:ea typeface="+mj-ea"/>
                <a:cs typeface="Segoe UI" panose="020B0502040204020203" pitchFamily="34" charset="0"/>
              </a:rPr>
              <a:t>Optimierungspotenziale</a:t>
            </a:r>
            <a:r>
              <a:rPr lang="en-US" b="1" cap="all" dirty="0">
                <a:latin typeface="Segoe UI" panose="020B0502040204020203" pitchFamily="34" charset="0"/>
                <a:ea typeface="+mj-ea"/>
                <a:cs typeface="Segoe UI" panose="020B0502040204020203" pitchFamily="34" charset="0"/>
              </a:rPr>
              <a:t> </a:t>
            </a:r>
            <a:r>
              <a:rPr lang="en-US" b="1" cap="all" dirty="0" err="1">
                <a:latin typeface="Segoe UI" panose="020B0502040204020203" pitchFamily="34" charset="0"/>
                <a:ea typeface="+mj-ea"/>
                <a:cs typeface="Segoe UI" panose="020B0502040204020203" pitchFamily="34" charset="0"/>
              </a:rPr>
              <a:t>zu</a:t>
            </a:r>
            <a:r>
              <a:rPr lang="en-US" b="1" cap="all" dirty="0">
                <a:latin typeface="Segoe UI" panose="020B0502040204020203" pitchFamily="34" charset="0"/>
                <a:ea typeface="+mj-ea"/>
                <a:cs typeface="Segoe UI" panose="020B0502040204020203" pitchFamily="34" charset="0"/>
              </a:rPr>
              <a:t> </a:t>
            </a:r>
            <a:r>
              <a:rPr lang="en-US" b="1" cap="all" dirty="0" err="1">
                <a:latin typeface="Segoe UI" panose="020B0502040204020203" pitchFamily="34" charset="0"/>
                <a:ea typeface="+mj-ea"/>
                <a:cs typeface="Segoe UI" panose="020B0502040204020203" pitchFamily="34" charset="0"/>
              </a:rPr>
              <a:t>erkennen</a:t>
            </a:r>
            <a:r>
              <a:rPr lang="en-US" b="1" cap="all" dirty="0">
                <a:latin typeface="Segoe UI" panose="020B0502040204020203" pitchFamily="34" charset="0"/>
                <a:ea typeface="+mj-ea"/>
                <a:cs typeface="Segoe UI" panose="020B0502040204020203" pitchFamily="34" charset="0"/>
              </a:rPr>
              <a:t>.</a:t>
            </a:r>
          </a:p>
        </p:txBody>
      </p:sp>
      <p:pic>
        <p:nvPicPr>
          <p:cNvPr id="4" name="Grafik 3" descr="Ein Bild, das Text, Screenshot, Schrift, Kreis enthält.&#10;&#10;KI-generierte Inhalte können fehlerhaft sein.">
            <a:extLst>
              <a:ext uri="{FF2B5EF4-FFF2-40B4-BE49-F238E27FC236}">
                <a16:creationId xmlns:a16="http://schemas.microsoft.com/office/drawing/2014/main" id="{291E4986-99C5-9DD8-0391-A898FCBE12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9729" y="1858963"/>
            <a:ext cx="3888381" cy="1853260"/>
          </a:xfrm>
          <a:prstGeom prst="round2DiagRect">
            <a:avLst>
              <a:gd name="adj1" fmla="val 1165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Grafik 5" descr="Ein Bild, das Text, Screenshot, Schrift, Kreis enthält.&#10;&#10;KI-generierte Inhalte können fehlerhaft sein.">
            <a:extLst>
              <a:ext uri="{FF2B5EF4-FFF2-40B4-BE49-F238E27FC236}">
                <a16:creationId xmlns:a16="http://schemas.microsoft.com/office/drawing/2014/main" id="{7804AF63-E67C-DBFE-0EBF-524A64643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2839" y="1849438"/>
            <a:ext cx="3868355" cy="1853260"/>
          </a:xfrm>
          <a:prstGeom prst="round2DiagRect">
            <a:avLst>
              <a:gd name="adj1" fmla="val 1165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8" name="Grafik 7" descr="Ein Bild, das Screenshot, Text, Diagramm, Design enthält.">
            <a:extLst>
              <a:ext uri="{FF2B5EF4-FFF2-40B4-BE49-F238E27FC236}">
                <a16:creationId xmlns:a16="http://schemas.microsoft.com/office/drawing/2014/main" id="{35C9C04C-67C8-149A-0CD5-C0BBCB9069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673" y="3856728"/>
            <a:ext cx="5119249" cy="2427495"/>
          </a:xfrm>
          <a:prstGeom prst="round2DiagRect">
            <a:avLst>
              <a:gd name="adj1" fmla="val 1165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0" name="Grafik 9" descr="Ein Bild, das Screenshot, Text, Diagramm enthält.&#10;&#10;KI-generierte Inhalte können fehlerhaft sein.">
            <a:extLst>
              <a:ext uri="{FF2B5EF4-FFF2-40B4-BE49-F238E27FC236}">
                <a16:creationId xmlns:a16="http://schemas.microsoft.com/office/drawing/2014/main" id="{7F2A0868-2C73-AAB5-0FE6-E169803B3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9282" y="3840210"/>
            <a:ext cx="5112308" cy="2431956"/>
          </a:xfrm>
          <a:prstGeom prst="round2DiagRect">
            <a:avLst>
              <a:gd name="adj1" fmla="val 1165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9892029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5"/>
          <a:stretch>
            <a:fillRect/>
          </a:stretch>
        </p:blipFill>
        <p:spPr>
          <a:xfrm>
            <a:off x="4756731" y="1404433"/>
            <a:ext cx="6795619" cy="4723455"/>
          </a:xfrm>
          <a:prstGeom prst="round2DiagRect">
            <a:avLst>
              <a:gd name="adj1" fmla="val 1165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Textfeld 8">
            <a:extLst>
              <a:ext uri="{FF2B5EF4-FFF2-40B4-BE49-F238E27FC236}">
                <a16:creationId xmlns:a16="http://schemas.microsoft.com/office/drawing/2014/main" id="{E4410A7A-B68C-7F7C-6659-655701F3B44B}"/>
              </a:ext>
            </a:extLst>
          </p:cNvPr>
          <p:cNvSpPr txBox="1"/>
          <p:nvPr/>
        </p:nvSpPr>
        <p:spPr>
          <a:xfrm>
            <a:off x="3879245" y="527991"/>
            <a:ext cx="4433509" cy="331501"/>
          </a:xfrm>
          <a:prstGeom prst="rect">
            <a:avLst/>
          </a:prstGeom>
          <a:noFill/>
        </p:spPr>
        <p:txBody>
          <a:bodyPr wrap="square">
            <a:spAutoFit/>
          </a:bodyPr>
          <a:lstStyle/>
          <a:p>
            <a:pPr>
              <a:lnSpc>
                <a:spcPts val="1425"/>
              </a:lnSpc>
              <a:buNone/>
            </a:pPr>
            <a:r>
              <a:rPr lang="de-DE" sz="3600" b="1" dirty="0">
                <a:effectLst/>
                <a:latin typeface="Segoe UI" panose="020B0502040204020203" pitchFamily="34" charset="0"/>
                <a:cs typeface="Segoe UI" panose="020B0502040204020203" pitchFamily="34" charset="0"/>
              </a:rPr>
              <a:t>Korrelationsanalyse</a:t>
            </a:r>
            <a:endParaRPr lang="de-DE" sz="3600" b="0" dirty="0">
              <a:effectLst/>
              <a:latin typeface="Segoe UI" panose="020B0502040204020203" pitchFamily="34" charset="0"/>
              <a:cs typeface="Segoe UI" panose="020B0502040204020203" pitchFamily="34"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794597" y="2047047"/>
            <a:ext cx="4033696" cy="3867084"/>
          </a:xfrm>
          <a:prstGeom prst="rect">
            <a:avLst/>
          </a:prstGeom>
          <a:noFill/>
        </p:spPr>
        <p:txBody>
          <a:bodyPr wrap="square">
            <a:spAutoFit/>
          </a:bodyPr>
          <a:lstStyle/>
          <a:p>
            <a:pPr marL="285750" indent="-285750">
              <a:lnSpc>
                <a:spcPts val="1425"/>
              </a:lnSpc>
              <a:buFont typeface="Arial" panose="020B0604020202020204" pitchFamily="34" charset="0"/>
              <a:buChar char="•"/>
            </a:pPr>
            <a:r>
              <a:rPr lang="de-DE" sz="1700" b="1" dirty="0">
                <a:solidFill>
                  <a:schemeClr val="bg1"/>
                </a:solidFill>
                <a:effectLst/>
                <a:latin typeface="Segoe UI" panose="020B0502040204020203" pitchFamily="34" charset="0"/>
                <a:cs typeface="Segoe UI" panose="020B0502040204020203" pitchFamily="34" charset="0"/>
              </a:rPr>
              <a:t>Seitenaufrufe und Absprungrate korrelieren negativ (−0,38): Mehr Seitenaufrufe gehen tendenziell mit einer geringeren Absprungrate einher. </a:t>
            </a:r>
          </a:p>
          <a:p>
            <a:pPr marL="285750" indent="-285750">
              <a:lnSpc>
                <a:spcPts val="1425"/>
              </a:lnSpc>
              <a:buFont typeface="Arial" panose="020B0604020202020204" pitchFamily="34" charset="0"/>
              <a:buChar char="•"/>
            </a:pPr>
            <a:endParaRPr lang="de-DE" sz="1700" b="1" dirty="0">
              <a:solidFill>
                <a:schemeClr val="bg1"/>
              </a:solidFill>
              <a:effectLst/>
              <a:latin typeface="Segoe UI" panose="020B0502040204020203" pitchFamily="34" charset="0"/>
              <a:cs typeface="Segoe UI" panose="020B0502040204020203" pitchFamily="34" charset="0"/>
            </a:endParaRPr>
          </a:p>
          <a:p>
            <a:pPr marL="285750" indent="-285750">
              <a:lnSpc>
                <a:spcPts val="1425"/>
              </a:lnSpc>
              <a:buFont typeface="Arial" panose="020B0604020202020204" pitchFamily="34" charset="0"/>
              <a:buChar char="•"/>
            </a:pPr>
            <a:r>
              <a:rPr lang="de-DE" sz="1700" b="1" dirty="0">
                <a:solidFill>
                  <a:schemeClr val="bg1"/>
                </a:solidFill>
                <a:effectLst/>
                <a:latin typeface="Segoe UI" panose="020B0502040204020203" pitchFamily="34" charset="0"/>
                <a:cs typeface="Segoe UI" panose="020B0502040204020203" pitchFamily="34" charset="0"/>
              </a:rPr>
              <a:t>Zeit in </a:t>
            </a:r>
            <a:r>
              <a:rPr lang="de-DE" sz="1700" b="1" dirty="0">
                <a:solidFill>
                  <a:schemeClr val="bg1"/>
                </a:solidFill>
                <a:latin typeface="Segoe UI" panose="020B0502040204020203" pitchFamily="34" charset="0"/>
                <a:cs typeface="Segoe UI" panose="020B0502040204020203" pitchFamily="34" charset="0"/>
              </a:rPr>
              <a:t>S</a:t>
            </a:r>
            <a:r>
              <a:rPr lang="de-DE" sz="1700" b="1" dirty="0">
                <a:solidFill>
                  <a:schemeClr val="bg1"/>
                </a:solidFill>
                <a:effectLst/>
                <a:latin typeface="Segoe UI" panose="020B0502040204020203" pitchFamily="34" charset="0"/>
                <a:cs typeface="Segoe UI" panose="020B0502040204020203" pitchFamily="34" charset="0"/>
              </a:rPr>
              <a:t>ekunden und Seiten pro Sitzung weisen eine moderate positive Korrelation (0,56) auf: Längere Sitzungen gehen mit mehr aufgerufenen Seiten einher.  </a:t>
            </a:r>
          </a:p>
          <a:p>
            <a:pPr marL="285750" indent="-285750">
              <a:lnSpc>
                <a:spcPts val="1425"/>
              </a:lnSpc>
              <a:buFont typeface="Arial" panose="020B0604020202020204" pitchFamily="34" charset="0"/>
              <a:buChar char="•"/>
            </a:pPr>
            <a:endParaRPr lang="de-DE" sz="1700" b="1" dirty="0">
              <a:solidFill>
                <a:schemeClr val="bg1"/>
              </a:solidFill>
              <a:effectLst/>
              <a:latin typeface="Segoe UI" panose="020B0502040204020203" pitchFamily="34" charset="0"/>
              <a:cs typeface="Segoe UI" panose="020B0502040204020203" pitchFamily="34" charset="0"/>
            </a:endParaRPr>
          </a:p>
          <a:p>
            <a:pPr marL="285750" indent="-285750">
              <a:lnSpc>
                <a:spcPts val="1425"/>
              </a:lnSpc>
              <a:buFont typeface="Arial" panose="020B0604020202020204" pitchFamily="34" charset="0"/>
              <a:buChar char="•"/>
            </a:pPr>
            <a:r>
              <a:rPr lang="de-DE" sz="1700" b="1" dirty="0">
                <a:solidFill>
                  <a:schemeClr val="bg1"/>
                </a:solidFill>
                <a:effectLst/>
                <a:latin typeface="Segoe UI" panose="020B0502040204020203" pitchFamily="34" charset="0"/>
                <a:cs typeface="Segoe UI" panose="020B0502040204020203" pitchFamily="34" charset="0"/>
              </a:rPr>
              <a:t>Absprungrate und </a:t>
            </a:r>
            <a:r>
              <a:rPr lang="de-DE" sz="1700" b="1" dirty="0">
                <a:solidFill>
                  <a:schemeClr val="bg1"/>
                </a:solidFill>
                <a:latin typeface="Segoe UI" panose="020B0502040204020203" pitchFamily="34" charset="0"/>
                <a:cs typeface="Segoe UI" panose="020B0502040204020203" pitchFamily="34" charset="0"/>
              </a:rPr>
              <a:t>Zeit in Sekunden</a:t>
            </a:r>
            <a:r>
              <a:rPr lang="de-DE" sz="1700" b="1" dirty="0">
                <a:solidFill>
                  <a:schemeClr val="bg1"/>
                </a:solidFill>
                <a:effectLst/>
                <a:latin typeface="Segoe UI" panose="020B0502040204020203" pitchFamily="34" charset="0"/>
                <a:cs typeface="Segoe UI" panose="020B0502040204020203" pitchFamily="34" charset="0"/>
              </a:rPr>
              <a:t> korrelieren leicht negativ (−0,20): Kürzere Verweildauer ist mit höherer Absprungrate verbunden.  </a:t>
            </a:r>
          </a:p>
          <a:p>
            <a:pPr marL="285750" indent="-285750">
              <a:lnSpc>
                <a:spcPts val="1425"/>
              </a:lnSpc>
              <a:buFont typeface="Arial" panose="020B0604020202020204" pitchFamily="34" charset="0"/>
              <a:buChar char="•"/>
            </a:pPr>
            <a:endParaRPr lang="de-DE" sz="1700" b="1" dirty="0">
              <a:solidFill>
                <a:schemeClr val="bg1"/>
              </a:solidFill>
              <a:effectLst/>
              <a:latin typeface="Segoe UI" panose="020B0502040204020203" pitchFamily="34" charset="0"/>
              <a:cs typeface="Segoe UI" panose="020B0502040204020203" pitchFamily="34" charset="0"/>
            </a:endParaRPr>
          </a:p>
          <a:p>
            <a:pPr marL="285750" indent="-285750">
              <a:lnSpc>
                <a:spcPts val="1425"/>
              </a:lnSpc>
              <a:buFont typeface="Arial" panose="020B0604020202020204" pitchFamily="34" charset="0"/>
              <a:buChar char="•"/>
            </a:pPr>
            <a:r>
              <a:rPr lang="de-DE" sz="1700" b="1" dirty="0">
                <a:solidFill>
                  <a:schemeClr val="bg1"/>
                </a:solidFill>
                <a:effectLst/>
                <a:latin typeface="Segoe UI" panose="020B0502040204020203" pitchFamily="34" charset="0"/>
                <a:cs typeface="Segoe UI" panose="020B0502040204020203" pitchFamily="34" charset="0"/>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3170581" y="788880"/>
            <a:ext cx="5850836" cy="615553"/>
          </a:xfrm>
          <a:prstGeom prst="rect">
            <a:avLst/>
          </a:prstGeom>
          <a:noFill/>
        </p:spPr>
        <p:txBody>
          <a:bodyPr wrap="square">
            <a:spAutoFit/>
          </a:bodyPr>
          <a:lstStyle/>
          <a:p>
            <a:r>
              <a:rPr lang="de-DE" sz="1700" b="1" dirty="0">
                <a:solidFill>
                  <a:schemeClr val="bg1"/>
                </a:solidFill>
                <a:effectLst/>
                <a:latin typeface="Segoe UI" panose="020B0502040204020203" pitchFamily="34" charset="0"/>
                <a:cs typeface="Segoe UI" panose="020B0502040204020203" pitchFamily="34" charset="0"/>
              </a:rPr>
              <a:t>Diese M</a:t>
            </a:r>
            <a:r>
              <a:rPr lang="de-DE" sz="1700" b="1" dirty="0">
                <a:solidFill>
                  <a:schemeClr val="bg1"/>
                </a:solidFill>
                <a:latin typeface="Segoe UI" panose="020B0502040204020203" pitchFamily="34" charset="0"/>
                <a:cs typeface="Segoe UI" panose="020B0502040204020203" pitchFamily="34" charset="0"/>
              </a:rPr>
              <a:t>atrix soll </a:t>
            </a:r>
            <a:r>
              <a:rPr lang="de-DE" sz="1700" b="1" dirty="0">
                <a:solidFill>
                  <a:schemeClr val="bg1"/>
                </a:solidFill>
                <a:effectLst/>
                <a:latin typeface="Segoe UI" panose="020B0502040204020203" pitchFamily="34" charset="0"/>
                <a:cs typeface="Segoe UI" panose="020B0502040204020203" pitchFamily="34" charset="0"/>
              </a:rPr>
              <a:t>helfen, das Nutzerverhalten besser zu verstehen und Optimierungspotenziale zu erkennen.</a:t>
            </a:r>
            <a:endParaRPr lang="de-DE" sz="17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141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28"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9"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0"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2"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3"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4"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5"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6"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7"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38"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39"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0"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1"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2"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3"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44"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5"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6"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7"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8"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49"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0"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1"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2"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53"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grpSp>
          <p:nvGrpSpPr>
            <p:cNvPr id="16" name="Group 15">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8"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19"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0"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1"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2"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3"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4"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5"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26"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grpSp>
      </p:grpSp>
      <p:sp useBgFill="1">
        <p:nvSpPr>
          <p:cNvPr id="55" name="Rectangle 5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 name="Textfeld 5">
            <a:extLst>
              <a:ext uri="{FF2B5EF4-FFF2-40B4-BE49-F238E27FC236}">
                <a16:creationId xmlns:a16="http://schemas.microsoft.com/office/drawing/2014/main" id="{0D492945-1D49-232D-F58E-2890EBC8FCC4}"/>
              </a:ext>
            </a:extLst>
          </p:cNvPr>
          <p:cNvSpPr txBox="1"/>
          <p:nvPr/>
        </p:nvSpPr>
        <p:spPr>
          <a:xfrm>
            <a:off x="731838" y="777082"/>
            <a:ext cx="5505530" cy="1430338"/>
          </a:xfrm>
          <a:prstGeom prst="rect">
            <a:avLst/>
          </a:prstGeom>
        </p:spPr>
        <p:txBody>
          <a:bodyPr vert="horz" lIns="91440" tIns="45720" rIns="91440" bIns="45720" rtlCol="0" anchor="ctr">
            <a:noAutofit/>
          </a:bodyPr>
          <a:lstStyle/>
          <a:p>
            <a:pPr defTabSz="914400">
              <a:lnSpc>
                <a:spcPct val="90000"/>
              </a:lnSpc>
              <a:spcBef>
                <a:spcPct val="0"/>
              </a:spcBef>
              <a:spcAft>
                <a:spcPts val="600"/>
              </a:spcAft>
            </a:pPr>
            <a:r>
              <a:rPr lang="en-US" sz="3600" b="1" cap="all" dirty="0">
                <a:latin typeface="Segoe UI" panose="020B0502040204020203" pitchFamily="34" charset="0"/>
                <a:ea typeface="+mj-ea"/>
                <a:cs typeface="Segoe UI" panose="020B0502040204020203" pitchFamily="34" charset="0"/>
              </a:rPr>
              <a:t>Aggregation der </a:t>
            </a:r>
            <a:r>
              <a:rPr lang="en-US" sz="3600" b="1" cap="all" dirty="0" err="1">
                <a:latin typeface="Segoe UI" panose="020B0502040204020203" pitchFamily="34" charset="0"/>
                <a:ea typeface="+mj-ea"/>
                <a:cs typeface="Segoe UI" panose="020B0502040204020203" pitchFamily="34" charset="0"/>
              </a:rPr>
              <a:t>Verhaltensdaten</a:t>
            </a:r>
            <a:r>
              <a:rPr lang="en-US" sz="3600" b="1" cap="all" dirty="0">
                <a:latin typeface="Segoe UI" panose="020B0502040204020203" pitchFamily="34" charset="0"/>
                <a:ea typeface="+mj-ea"/>
                <a:cs typeface="Segoe UI" panose="020B0502040204020203" pitchFamily="34" charset="0"/>
              </a:rPr>
              <a:t> pro Tag</a:t>
            </a:r>
          </a:p>
        </p:txBody>
      </p:sp>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5"/>
          <a:stretch>
            <a:fillRect/>
          </a:stretch>
        </p:blipFill>
        <p:spPr>
          <a:xfrm>
            <a:off x="5204683" y="1801813"/>
            <a:ext cx="6394320" cy="4011985"/>
          </a:xfrm>
          <a:prstGeom prst="round2DiagRect">
            <a:avLst>
              <a:gd name="adj1" fmla="val 12627"/>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9" name="Group 5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6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6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de-DE"/>
            </a:p>
          </p:txBody>
        </p:sp>
        <p:sp>
          <p:nvSpPr>
            <p:cNvPr id="7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de-DE"/>
            </a:p>
          </p:txBody>
        </p:sp>
        <p:sp>
          <p:nvSpPr>
            <p:cNvPr id="7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7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sp>
          <p:nvSpPr>
            <p:cNvPr id="8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de-DE"/>
            </a:p>
          </p:txBody>
        </p:sp>
      </p:grpSp>
      <p:sp>
        <p:nvSpPr>
          <p:cNvPr id="7" name="Textfeld 6">
            <a:extLst>
              <a:ext uri="{FF2B5EF4-FFF2-40B4-BE49-F238E27FC236}">
                <a16:creationId xmlns:a16="http://schemas.microsoft.com/office/drawing/2014/main" id="{50C88989-2C46-D52B-6C6C-DE74BB011C93}"/>
              </a:ext>
            </a:extLst>
          </p:cNvPr>
          <p:cNvSpPr txBox="1"/>
          <p:nvPr/>
        </p:nvSpPr>
        <p:spPr>
          <a:xfrm>
            <a:off x="708025" y="2495785"/>
            <a:ext cx="4459287" cy="3302001"/>
          </a:xfrm>
          <a:prstGeom prst="rect">
            <a:avLst/>
          </a:prstGeom>
        </p:spPr>
        <p:txBody>
          <a:bodyPr vert="horz" lIns="91440" tIns="45720" rIns="91440" bIns="45720" rtlCol="0">
            <a:normAutofit fontScale="70000" lnSpcReduction="20000"/>
          </a:bodyPr>
          <a:lstStyle/>
          <a:p>
            <a:pPr indent="-228600" defTabSz="914400">
              <a:lnSpc>
                <a:spcPct val="110000"/>
              </a:lnSpc>
              <a:spcAft>
                <a:spcPts val="600"/>
              </a:spcAft>
              <a:buSzPct val="125000"/>
              <a:buFont typeface="Arial" panose="020B0604020202020204" pitchFamily="34" charset="0"/>
              <a:buChar char="•"/>
            </a:pPr>
            <a:r>
              <a:rPr lang="en-US" sz="2000" b="1" dirty="0">
                <a:latin typeface="Segoe UI" panose="020B0502040204020203" pitchFamily="34" charset="0"/>
                <a:cs typeface="Segoe UI" panose="020B0502040204020203" pitchFamily="34" charset="0"/>
              </a:rPr>
              <a:t>Die </a:t>
            </a:r>
            <a:r>
              <a:rPr lang="en-US" sz="2000" b="1" dirty="0" err="1">
                <a:latin typeface="Segoe UI" panose="020B0502040204020203" pitchFamily="34" charset="0"/>
                <a:cs typeface="Segoe UI" panose="020B0502040204020203" pitchFamily="34" charset="0"/>
              </a:rPr>
              <a:t>Tabelle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zeigt</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eine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erste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Zusammenfassung</a:t>
            </a:r>
            <a:r>
              <a:rPr lang="en-US" sz="2000" b="1" dirty="0">
                <a:latin typeface="Segoe UI" panose="020B0502040204020203" pitchFamily="34" charset="0"/>
                <a:cs typeface="Segoe UI" panose="020B0502040204020203" pitchFamily="34" charset="0"/>
              </a:rPr>
              <a:t> der </a:t>
            </a:r>
            <a:r>
              <a:rPr lang="en-US" sz="2000" b="1" dirty="0" err="1">
                <a:latin typeface="Segoe UI" panose="020B0502040204020203" pitchFamily="34" charset="0"/>
                <a:cs typeface="Segoe UI" panose="020B0502040204020203" pitchFamily="34" charset="0"/>
              </a:rPr>
              <a:t>wichtigsten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Verhaltenskennzahlen</a:t>
            </a:r>
            <a:r>
              <a:rPr lang="en-US" sz="2000" b="1" dirty="0">
                <a:latin typeface="Segoe UI" panose="020B0502040204020203" pitchFamily="34" charset="0"/>
                <a:cs typeface="Segoe UI" panose="020B0502040204020203" pitchFamily="34" charset="0"/>
              </a:rPr>
              <a:t> pro Tag.</a:t>
            </a:r>
          </a:p>
          <a:p>
            <a:pPr indent="-228600" defTabSz="914400">
              <a:lnSpc>
                <a:spcPct val="110000"/>
              </a:lnSpc>
              <a:spcAft>
                <a:spcPts val="600"/>
              </a:spcAft>
              <a:buSzPct val="125000"/>
              <a:buFont typeface="Arial" panose="020B0604020202020204" pitchFamily="34" charset="0"/>
              <a:buChar char="•"/>
            </a:pPr>
            <a:endParaRPr lang="en-US" sz="2000" b="1" dirty="0">
              <a:latin typeface="Segoe UI" panose="020B0502040204020203" pitchFamily="34" charset="0"/>
              <a:cs typeface="Segoe UI" panose="020B0502040204020203" pitchFamily="34" charset="0"/>
            </a:endParaRPr>
          </a:p>
          <a:p>
            <a:pPr indent="-228600" defTabSz="914400">
              <a:lnSpc>
                <a:spcPct val="110000"/>
              </a:lnSpc>
              <a:spcAft>
                <a:spcPts val="600"/>
              </a:spcAft>
              <a:buSzPct val="125000"/>
              <a:buFont typeface="Arial" panose="020B0604020202020204" pitchFamily="34" charset="0"/>
              <a:buChar char="•"/>
            </a:pPr>
            <a:r>
              <a:rPr lang="en-US" sz="2000" b="1" dirty="0" err="1">
                <a:latin typeface="Segoe UI" panose="020B0502040204020203" pitchFamily="34" charset="0"/>
                <a:cs typeface="Segoe UI" panose="020B0502040204020203" pitchFamily="34" charset="0"/>
              </a:rPr>
              <a:t>Diese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aggregierten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Werte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bilden</a:t>
            </a:r>
            <a:r>
              <a:rPr lang="en-US" sz="2000" b="1" dirty="0">
                <a:latin typeface="Segoe UI" panose="020B0502040204020203" pitchFamily="34" charset="0"/>
                <a:cs typeface="Segoe UI" panose="020B0502040204020203" pitchFamily="34" charset="0"/>
              </a:rPr>
              <a:t> die </a:t>
            </a:r>
            <a:r>
              <a:rPr lang="en-US" sz="2000" b="1" dirty="0" err="1">
                <a:latin typeface="Segoe UI" panose="020B0502040204020203" pitchFamily="34" charset="0"/>
                <a:cs typeface="Segoe UI" panose="020B0502040204020203" pitchFamily="34" charset="0"/>
              </a:rPr>
              <a:t>Grundlage</a:t>
            </a:r>
            <a:r>
              <a:rPr lang="en-US" sz="2000" b="1" dirty="0">
                <a:latin typeface="Segoe UI" panose="020B0502040204020203" pitchFamily="34" charset="0"/>
                <a:cs typeface="Segoe UI" panose="020B0502040204020203" pitchFamily="34" charset="0"/>
              </a:rPr>
              <a:t>, um </a:t>
            </a:r>
            <a:r>
              <a:rPr lang="en-US" sz="2000" b="1" dirty="0" err="1">
                <a:latin typeface="Segoe UI" panose="020B0502040204020203" pitchFamily="34" charset="0"/>
                <a:cs typeface="Segoe UI" panose="020B0502040204020203" pitchFamily="34" charset="0"/>
              </a:rPr>
              <a:t>zeitliche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Veränderungen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im</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Nutzerverhalten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zu</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analysieren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wie</a:t>
            </a:r>
            <a:r>
              <a:rPr lang="en-US" sz="2000" b="1" dirty="0">
                <a:latin typeface="Segoe UI" panose="020B0502040204020203" pitchFamily="34" charset="0"/>
                <a:cs typeface="Segoe UI" panose="020B0502040204020203" pitchFamily="34" charset="0"/>
              </a:rPr>
              <a:t> z. B. </a:t>
            </a:r>
            <a:r>
              <a:rPr lang="en-US" sz="2000" b="1" dirty="0" err="1">
                <a:latin typeface="Segoe UI" panose="020B0502040204020203" pitchFamily="34" charset="0"/>
                <a:cs typeface="Segoe UI" panose="020B0502040204020203" pitchFamily="34" charset="0"/>
              </a:rPr>
              <a:t>ob</a:t>
            </a:r>
            <a:r>
              <a:rPr lang="en-US" sz="2000" b="1" dirty="0">
                <a:latin typeface="Segoe UI" panose="020B0502040204020203" pitchFamily="34" charset="0"/>
                <a:cs typeface="Segoe UI" panose="020B0502040204020203" pitchFamily="34" charset="0"/>
              </a:rPr>
              <a:t> es </a:t>
            </a:r>
            <a:r>
              <a:rPr lang="en-US" sz="2000" b="1" dirty="0" err="1">
                <a:latin typeface="Segoe UI" panose="020B0502040204020203" pitchFamily="34" charset="0"/>
                <a:cs typeface="Segoe UI" panose="020B0502040204020203" pitchFamily="34" charset="0"/>
              </a:rPr>
              <a:t>bestimmte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Wochentage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mit</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besonders</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vielen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Besuchern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gibt</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oder</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wie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sich</a:t>
            </a:r>
            <a:r>
              <a:rPr lang="en-US" sz="2000" b="1" dirty="0">
                <a:latin typeface="Segoe UI" panose="020B0502040204020203" pitchFamily="34" charset="0"/>
                <a:cs typeface="Segoe UI" panose="020B0502040204020203" pitchFamily="34" charset="0"/>
              </a:rPr>
              <a:t> die </a:t>
            </a:r>
            <a:r>
              <a:rPr lang="en-US" sz="2000" b="1" dirty="0" err="1">
                <a:latin typeface="Segoe UI" panose="020B0502040204020203" pitchFamily="34" charset="0"/>
                <a:cs typeface="Segoe UI" panose="020B0502040204020203" pitchFamily="34" charset="0"/>
              </a:rPr>
              <a:t>Verweildauer</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über</a:t>
            </a:r>
            <a:r>
              <a:rPr lang="en-US" sz="2000" b="1" dirty="0">
                <a:latin typeface="Segoe UI" panose="020B0502040204020203" pitchFamily="34" charset="0"/>
                <a:cs typeface="Segoe UI" panose="020B0502040204020203" pitchFamily="34" charset="0"/>
              </a:rPr>
              <a:t> die Zeit </a:t>
            </a:r>
            <a:r>
              <a:rPr lang="en-US" sz="2000" b="1" dirty="0" err="1">
                <a:latin typeface="Segoe UI" panose="020B0502040204020203" pitchFamily="34" charset="0"/>
                <a:cs typeface="Segoe UI" panose="020B0502040204020203" pitchFamily="34" charset="0"/>
              </a:rPr>
              <a:t>verändert</a:t>
            </a:r>
            <a:r>
              <a:rPr lang="en-US" sz="2000" b="1" dirty="0">
                <a:latin typeface="Segoe UI" panose="020B0502040204020203" pitchFamily="34" charset="0"/>
                <a:cs typeface="Segoe UI" panose="020B0502040204020203" pitchFamily="34" charset="0"/>
              </a:rPr>
              <a:t>.</a:t>
            </a:r>
          </a:p>
          <a:p>
            <a:pPr indent="-228600" defTabSz="914400">
              <a:lnSpc>
                <a:spcPct val="110000"/>
              </a:lnSpc>
              <a:spcAft>
                <a:spcPts val="600"/>
              </a:spcAft>
              <a:buSzPct val="125000"/>
              <a:buFont typeface="Arial" panose="020B0604020202020204" pitchFamily="34" charset="0"/>
              <a:buChar char="•"/>
            </a:pPr>
            <a:endParaRPr lang="en-US" sz="2000" b="1" dirty="0">
              <a:latin typeface="Segoe UI" panose="020B0502040204020203" pitchFamily="34" charset="0"/>
              <a:cs typeface="Segoe UI" panose="020B0502040204020203" pitchFamily="34" charset="0"/>
            </a:endParaRPr>
          </a:p>
          <a:p>
            <a:pPr indent="-228600" defTabSz="914400">
              <a:lnSpc>
                <a:spcPct val="110000"/>
              </a:lnSpc>
              <a:spcAft>
                <a:spcPts val="600"/>
              </a:spcAft>
              <a:buSzPct val="125000"/>
              <a:buFont typeface="Arial" panose="020B0604020202020204" pitchFamily="34" charset="0"/>
              <a:buChar char="•"/>
            </a:pPr>
            <a:r>
              <a:rPr lang="en-US" sz="2000" b="1" dirty="0" err="1">
                <a:latin typeface="Segoe UI" panose="020B0502040204020203" pitchFamily="34" charset="0"/>
                <a:cs typeface="Segoe UI" panose="020B0502040204020203" pitchFamily="34" charset="0"/>
              </a:rPr>
              <a:t>Diese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Informationen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sind</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wichtig</a:t>
            </a:r>
            <a:r>
              <a:rPr lang="en-US" sz="2000" b="1" dirty="0">
                <a:latin typeface="Segoe UI" panose="020B0502040204020203" pitchFamily="34" charset="0"/>
                <a:cs typeface="Segoe UI" panose="020B0502040204020203" pitchFamily="34" charset="0"/>
              </a:rPr>
              <a:t>, um </a:t>
            </a:r>
            <a:r>
              <a:rPr lang="en-US" sz="2000" b="1" dirty="0" err="1">
                <a:latin typeface="Segoe UI" panose="020B0502040204020203" pitchFamily="34" charset="0"/>
                <a:cs typeface="Segoe UI" panose="020B0502040204020203" pitchFamily="34" charset="0"/>
              </a:rPr>
              <a:t>saisonale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Effekte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Spitzenzeiten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oder</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potenzielle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Problemzeiten</a:t>
            </a:r>
            <a:r>
              <a:rPr lang="en-US" sz="2000" b="1" dirty="0">
                <a:latin typeface="Segoe UI" panose="020B0502040204020203" pitchFamily="34" charset="0"/>
                <a:cs typeface="Segoe UI" panose="020B0502040204020203" pitchFamily="34" charset="0"/>
              </a:rPr>
              <a:t> (z. B. </a:t>
            </a:r>
            <a:r>
              <a:rPr lang="en-US" sz="2000" b="1" dirty="0" err="1">
                <a:latin typeface="Segoe UI" panose="020B0502040204020203" pitchFamily="34" charset="0"/>
                <a:cs typeface="Segoe UI" panose="020B0502040204020203" pitchFamily="34" charset="0"/>
              </a:rPr>
              <a:t>hohe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Absprungrate</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zu</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erkennen</a:t>
            </a:r>
            <a:r>
              <a:rPr lang="en-US" sz="2000" b="1" dirty="0">
                <a:latin typeface="Segoe UI" panose="020B0502040204020203" pitchFamily="34" charset="0"/>
                <a:cs typeface="Segoe UI" panose="020B0502040204020203" pitchFamily="34" charset="0"/>
              </a:rPr>
              <a:t> und </a:t>
            </a:r>
            <a:r>
              <a:rPr lang="en-US" sz="2000" b="1" dirty="0" err="1">
                <a:latin typeface="Segoe UI" panose="020B0502040204020203" pitchFamily="34" charset="0"/>
                <a:cs typeface="Segoe UI" panose="020B0502040204020203" pitchFamily="34" charset="0"/>
              </a:rPr>
              <a:t>darauf</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reagieren</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zu</a:t>
            </a:r>
            <a:r>
              <a:rPr lang="en-US" sz="2000" b="1" dirty="0">
                <a:latin typeface="Segoe UI" panose="020B0502040204020203" pitchFamily="34" charset="0"/>
                <a:cs typeface="Segoe UI" panose="020B0502040204020203" pitchFamily="34" charset="0"/>
              </a:rPr>
              <a:t> </a:t>
            </a:r>
            <a:r>
              <a:rPr lang="en-US" sz="2000" b="1" dirty="0" err="1">
                <a:latin typeface="Segoe UI" panose="020B0502040204020203" pitchFamily="34" charset="0"/>
                <a:cs typeface="Segoe UI" panose="020B0502040204020203" pitchFamily="34" charset="0"/>
              </a:rPr>
              <a:t>können</a:t>
            </a:r>
            <a:r>
              <a:rPr lang="en-US" sz="2000" b="1" dirty="0">
                <a:latin typeface="Segoe UI" panose="020B0502040204020203" pitchFamily="34" charset="0"/>
                <a:cs typeface="Segoe UI" panose="020B0502040204020203" pitchFamily="34" charset="0"/>
              </a:rPr>
              <a:t>.</a:t>
            </a:r>
          </a:p>
          <a:p>
            <a:pPr indent="-228600" defTabSz="914400">
              <a:lnSpc>
                <a:spcPct val="110000"/>
              </a:lnSpc>
              <a:spcAft>
                <a:spcPts val="600"/>
              </a:spcAft>
              <a:buSzPct val="125000"/>
              <a:buFont typeface="Arial" panose="020B0604020202020204" pitchFamily="34" charset="0"/>
              <a:buChar char="•"/>
            </a:pPr>
            <a:endParaRPr lang="en-US" sz="1600" dirty="0"/>
          </a:p>
        </p:txBody>
      </p:sp>
    </p:spTree>
    <p:extLst>
      <p:ext uri="{BB962C8B-B14F-4D97-AF65-F5344CB8AC3E}">
        <p14:creationId xmlns:p14="http://schemas.microsoft.com/office/powerpoint/2010/main" val="419399999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Benutzerdefiniert 5">
      <a:dk1>
        <a:srgbClr val="000000"/>
      </a:dk1>
      <a:lt1>
        <a:srgbClr val="000000"/>
      </a:lt1>
      <a:dk2>
        <a:srgbClr val="FFFFFF"/>
      </a:dk2>
      <a:lt2>
        <a:srgbClr val="C1FA10"/>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Schaltkreis">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Benutzerdefiniert 5">
    <a:dk1>
      <a:srgbClr val="000000"/>
    </a:dk1>
    <a:lt1>
      <a:srgbClr val="000000"/>
    </a:lt1>
    <a:dk2>
      <a:srgbClr val="FFFFFF"/>
    </a:dk2>
    <a:lt2>
      <a:srgbClr val="C1FA10"/>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themeOverride>
</file>

<file path=ppt/theme/themeOverride2.xml><?xml version="1.0" encoding="utf-8"?>
<a:themeOverride xmlns:a="http://schemas.openxmlformats.org/drawingml/2006/main">
  <a:clrScheme name="Benutzerdefiniert 5">
    <a:dk1>
      <a:srgbClr val="000000"/>
    </a:dk1>
    <a:lt1>
      <a:srgbClr val="000000"/>
    </a:lt1>
    <a:dk2>
      <a:srgbClr val="FFFFFF"/>
    </a:dk2>
    <a:lt2>
      <a:srgbClr val="C1FA10"/>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themeOverride>
</file>

<file path=docProps/app.xml><?xml version="1.0" encoding="utf-8"?>
<Properties xmlns="http://schemas.openxmlformats.org/officeDocument/2006/extended-properties" xmlns:vt="http://schemas.openxmlformats.org/officeDocument/2006/docPropsVTypes">
  <Template/>
  <TotalTime>0</TotalTime>
  <Words>4474</Words>
  <Application>Microsoft Office PowerPoint</Application>
  <PresentationFormat>Breitbild</PresentationFormat>
  <Paragraphs>377</Paragraphs>
  <Slides>23</Slides>
  <Notes>17</Notes>
  <HiddenSlides>3</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Aptos</vt:lpstr>
      <vt:lpstr>Arial</vt:lpstr>
      <vt:lpstr>Mangal Pro</vt:lpstr>
      <vt:lpstr>Segoe UI</vt:lpstr>
      <vt:lpstr>Tw Cen MT</vt:lpstr>
      <vt:lpstr>Schaltkreis</vt:lpstr>
      <vt:lpstr>PowerPoint-Präsentation</vt:lpstr>
      <vt:lpstr>PowerPoint-Präsentation</vt:lpstr>
      <vt:lpstr>Scraping</vt:lpstr>
      <vt:lpstr>SCRAPER APP CODE</vt:lpstr>
      <vt:lpstr>Web scraping App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 BI Dashboard</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Michael Matthiesen</cp:lastModifiedBy>
  <cp:revision>23</cp:revision>
  <dcterms:created xsi:type="dcterms:W3CDTF">2025-07-14T00:15:22Z</dcterms:created>
  <dcterms:modified xsi:type="dcterms:W3CDTF">2025-07-22T13:51:45Z</dcterms:modified>
</cp:coreProperties>
</file>